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4"/>
  </p:sldMasterIdLst>
  <p:notesMasterIdLst>
    <p:notesMasterId r:id="rId32"/>
  </p:notesMasterIdLst>
  <p:sldIdLst>
    <p:sldId id="272" r:id="rId5"/>
    <p:sldId id="257" r:id="rId6"/>
    <p:sldId id="273" r:id="rId7"/>
    <p:sldId id="260" r:id="rId8"/>
    <p:sldId id="274" r:id="rId9"/>
    <p:sldId id="275" r:id="rId10"/>
    <p:sldId id="270" r:id="rId11"/>
    <p:sldId id="263" r:id="rId12"/>
    <p:sldId id="264" r:id="rId13"/>
    <p:sldId id="266" r:id="rId14"/>
    <p:sldId id="279" r:id="rId15"/>
    <p:sldId id="276" r:id="rId16"/>
    <p:sldId id="280" r:id="rId17"/>
    <p:sldId id="284" r:id="rId18"/>
    <p:sldId id="283" r:id="rId19"/>
    <p:sldId id="285" r:id="rId20"/>
    <p:sldId id="286" r:id="rId21"/>
    <p:sldId id="281" r:id="rId22"/>
    <p:sldId id="282" r:id="rId23"/>
    <p:sldId id="261" r:id="rId24"/>
    <p:sldId id="262" r:id="rId25"/>
    <p:sldId id="287" r:id="rId26"/>
    <p:sldId id="288" r:id="rId27"/>
    <p:sldId id="289" r:id="rId28"/>
    <p:sldId id="291" r:id="rId29"/>
    <p:sldId id="290" r:id="rId30"/>
    <p:sldId id="278" r:id="rId31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3"/>
      <p:bold r:id="rId34"/>
      <p:italic r:id="rId35"/>
      <p:boldItalic r:id="rId36"/>
    </p:embeddedFont>
    <p:embeddedFont>
      <p:font typeface="Bebas Neue" panose="020B0606020202050201" pitchFamily="34" charset="0"/>
      <p:regular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SemiBold" panose="00000700000000000000" pitchFamily="2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Open Sans SemiBold" panose="020B0706030804020204" pitchFamily="34" charset="0"/>
      <p:regular r:id="rId50"/>
      <p:bold r:id="rId51"/>
      <p:italic r:id="rId52"/>
      <p:boldItalic r:id="rId53"/>
    </p:embeddedFont>
    <p:embeddedFont>
      <p:font typeface="Poppins" panose="000005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747775"/>
          </p15:clr>
        </p15:guide>
        <p15:guide id="2" orient="horz" pos="1090">
          <p15:clr>
            <a:srgbClr val="747775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V" initials="" lastIdx="1" clrIdx="0"/>
  <p:cmAuthor id="1" name="Rebeca Carrador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1FF"/>
    <a:srgbClr val="B4B4B4"/>
    <a:srgbClr val="6AA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471C9E-F4ED-61ED-F7D0-F26DB2515719}" v="66" dt="2024-11-20T19:16:30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441" autoAdjust="0"/>
  </p:normalViewPr>
  <p:slideViewPr>
    <p:cSldViewPr snapToGrid="0">
      <p:cViewPr varScale="1">
        <p:scale>
          <a:sx n="126" d="100"/>
          <a:sy n="126" d="100"/>
        </p:scale>
        <p:origin x="474" y="120"/>
      </p:cViewPr>
      <p:guideLst>
        <p:guide orient="horz" pos="624"/>
        <p:guide orient="horz" pos="109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4.xml"/><Relationship Id="rId51" Type="http://schemas.openxmlformats.org/officeDocument/2006/relationships/font" Target="fonts/font1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0d79d1444d_0_9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OAuth 2.0 es un estándar de **autorización** (no de autenticación) que permite a aplicaciones y servicios obtener acceso a recursos protegidos en nombre de un usuario, sin necesidad de compartir sus credenciales .OAuth 2.0 sustituyó a OAuth 1.0 en 2012 y se convirtió en el estándar de facto para la autorización en línea.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Su enfoque principal es permitir a los usuarios conceder permisos específicos a aplicaciones de terceros sin revelar sus credenciales.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 ello, se basa en el uso de **tokens de acceso**, los cuales definen y restringen qué acciones puede realizar una aplicación en nombre del usuario.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OpenID</a:t>
            </a:r>
            <a:r>
              <a:rPr lang="es-ES" dirty="0"/>
              <a:t> </a:t>
            </a:r>
            <a:r>
              <a:rPr lang="es-ES" dirty="0" err="1"/>
              <a:t>Connect</a:t>
            </a:r>
            <a:r>
              <a:rPr lang="es-ES" dirty="0"/>
              <a:t> (OIDC) es un protocolo de autenticación que extiende OAuth 2.0 para incluir un mecanismo seguro y estandarizado de verificación de identidad. Mientras que OAuth 2.0 solo se enfoca en autorización (dar acceso a recursos), OIDC añade la autenticación (verificar quién es el usuario).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SAML (Security </a:t>
            </a:r>
            <a:r>
              <a:rPr lang="es-ES" dirty="0" err="1"/>
              <a:t>Assertion</a:t>
            </a:r>
            <a:r>
              <a:rPr lang="es-ES" dirty="0"/>
              <a:t> </a:t>
            </a:r>
            <a:r>
              <a:rPr lang="es-ES" dirty="0" err="1"/>
              <a:t>Markup</a:t>
            </a:r>
            <a:r>
              <a:rPr lang="es-ES" dirty="0"/>
              <a:t> </a:t>
            </a:r>
            <a:r>
              <a:rPr lang="es-ES" dirty="0" err="1"/>
              <a:t>Language</a:t>
            </a:r>
            <a:r>
              <a:rPr lang="es-ES" dirty="0"/>
              <a:t>) es un estándar basado en XML para la autenticación federada y el intercambio de información de autorización. Permite a los usuarios iniciar sesión una vez (SSO) y acceder a múltiples aplicaciones confiando en un único proveedor de identidad (</a:t>
            </a:r>
            <a:r>
              <a:rPr lang="es-ES" dirty="0" err="1"/>
              <a:t>IdP</a:t>
            </a:r>
            <a:r>
              <a:rPr lang="es-ES" dirty="0"/>
              <a:t>).</a:t>
            </a:r>
            <a:endParaRPr dirty="0"/>
          </a:p>
        </p:txBody>
      </p:sp>
      <p:sp>
        <p:nvSpPr>
          <p:cNvPr id="790" name="Google Shape;790;g30d79d1444d_0_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>
          <a:extLst>
            <a:ext uri="{FF2B5EF4-FFF2-40B4-BE49-F238E27FC236}">
              <a16:creationId xmlns:a16="http://schemas.microsoft.com/office/drawing/2014/main" id="{7844BC98-ABAF-8BF0-9050-4435296DB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0d79d1444d_2_646:notes">
            <a:extLst>
              <a:ext uri="{FF2B5EF4-FFF2-40B4-BE49-F238E27FC236}">
                <a16:creationId xmlns:a16="http://schemas.microsoft.com/office/drawing/2014/main" id="{4F5C43CA-87C2-023A-5DE1-F057D0D985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0" name="Google Shape;690;g30d79d1444d_2_646:notes">
            <a:extLst>
              <a:ext uri="{FF2B5EF4-FFF2-40B4-BE49-F238E27FC236}">
                <a16:creationId xmlns:a16="http://schemas.microsoft.com/office/drawing/2014/main" id="{7C6AD293-FD1B-5274-4DE0-9E92FB84D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220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DE32FEE5-FA21-4CD8-4768-C6BF75280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d79d1444d_2_625:notes">
            <a:extLst>
              <a:ext uri="{FF2B5EF4-FFF2-40B4-BE49-F238E27FC236}">
                <a16:creationId xmlns:a16="http://schemas.microsoft.com/office/drawing/2014/main" id="{5C91E618-DA7E-0BE0-94E2-1C44872BC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30d79d1444d_2_625:notes">
            <a:extLst>
              <a:ext uri="{FF2B5EF4-FFF2-40B4-BE49-F238E27FC236}">
                <a16:creationId xmlns:a16="http://schemas.microsoft.com/office/drawing/2014/main" id="{63845685-9E61-AE26-17F9-9AAD8E24EB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0666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FE8657A9-33A3-2B67-F99B-E235436B3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d79d1444d_2_625:notes">
            <a:extLst>
              <a:ext uri="{FF2B5EF4-FFF2-40B4-BE49-F238E27FC236}">
                <a16:creationId xmlns:a16="http://schemas.microsoft.com/office/drawing/2014/main" id="{DA4651B3-5AC4-D67D-615C-7CA49C9811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30d79d1444d_2_625:notes">
            <a:extLst>
              <a:ext uri="{FF2B5EF4-FFF2-40B4-BE49-F238E27FC236}">
                <a16:creationId xmlns:a16="http://schemas.microsoft.com/office/drawing/2014/main" id="{3430B530-7BD7-E623-6D23-CCE018A54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1925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ABDCABD6-5EC5-1D60-A345-A1A4AB67E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d79d1444d_2_625:notes">
            <a:extLst>
              <a:ext uri="{FF2B5EF4-FFF2-40B4-BE49-F238E27FC236}">
                <a16:creationId xmlns:a16="http://schemas.microsoft.com/office/drawing/2014/main" id="{18BEBB96-3489-D3B2-C163-6E2E0EF1A1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30d79d1444d_2_625:notes">
            <a:extLst>
              <a:ext uri="{FF2B5EF4-FFF2-40B4-BE49-F238E27FC236}">
                <a16:creationId xmlns:a16="http://schemas.microsoft.com/office/drawing/2014/main" id="{1A2B97B9-7DC0-57E8-B34A-F7E46DF5A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623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06691169-7CE1-6DE9-D031-77274AAE0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d79d1444d_2_625:notes">
            <a:extLst>
              <a:ext uri="{FF2B5EF4-FFF2-40B4-BE49-F238E27FC236}">
                <a16:creationId xmlns:a16="http://schemas.microsoft.com/office/drawing/2014/main" id="{E9F1286E-5168-F490-2C11-A23972B01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30d79d1444d_2_625:notes">
            <a:extLst>
              <a:ext uri="{FF2B5EF4-FFF2-40B4-BE49-F238E27FC236}">
                <a16:creationId xmlns:a16="http://schemas.microsoft.com/office/drawing/2014/main" id="{52F57F19-9343-D94D-FF72-9B611636B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903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39F07B17-E4A3-94AB-48AF-1188014D6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d79d1444d_2_625:notes">
            <a:extLst>
              <a:ext uri="{FF2B5EF4-FFF2-40B4-BE49-F238E27FC236}">
                <a16:creationId xmlns:a16="http://schemas.microsoft.com/office/drawing/2014/main" id="{145E7215-3C5F-35B9-27BB-9B0689D44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30d79d1444d_2_625:notes">
            <a:extLst>
              <a:ext uri="{FF2B5EF4-FFF2-40B4-BE49-F238E27FC236}">
                <a16:creationId xmlns:a16="http://schemas.microsoft.com/office/drawing/2014/main" id="{49FD76DE-864B-FCA6-4FCF-717982F2F3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0344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89C3563F-B664-8ED8-D95D-E27EBA9B7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d79d1444d_2_625:notes">
            <a:extLst>
              <a:ext uri="{FF2B5EF4-FFF2-40B4-BE49-F238E27FC236}">
                <a16:creationId xmlns:a16="http://schemas.microsoft.com/office/drawing/2014/main" id="{9F764E07-A313-A8DB-D0D2-0730EDD8DB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74" name="Google Shape;674;g30d79d1444d_2_625:notes">
            <a:extLst>
              <a:ext uri="{FF2B5EF4-FFF2-40B4-BE49-F238E27FC236}">
                <a16:creationId xmlns:a16="http://schemas.microsoft.com/office/drawing/2014/main" id="{6887064F-53CD-E896-E2A5-768B5F0BA6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84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9A762ABC-35A3-741A-08BC-7AA35FD5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d79d1444d_2_625:notes">
            <a:extLst>
              <a:ext uri="{FF2B5EF4-FFF2-40B4-BE49-F238E27FC236}">
                <a16:creationId xmlns:a16="http://schemas.microsoft.com/office/drawing/2014/main" id="{ADA4EE4A-7FFC-5C07-02E2-F0700D9AC2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30d79d1444d_2_625:notes">
            <a:extLst>
              <a:ext uri="{FF2B5EF4-FFF2-40B4-BE49-F238E27FC236}">
                <a16:creationId xmlns:a16="http://schemas.microsoft.com/office/drawing/2014/main" id="{E509CFEE-20CE-C7D2-77F5-E189DC7527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498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>
          <a:extLst>
            <a:ext uri="{FF2B5EF4-FFF2-40B4-BE49-F238E27FC236}">
              <a16:creationId xmlns:a16="http://schemas.microsoft.com/office/drawing/2014/main" id="{BE97858D-FBD2-6971-21C7-955139A37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d79d1444d_2_625:notes">
            <a:extLst>
              <a:ext uri="{FF2B5EF4-FFF2-40B4-BE49-F238E27FC236}">
                <a16:creationId xmlns:a16="http://schemas.microsoft.com/office/drawing/2014/main" id="{8250711F-693B-27A8-A3AB-69B4830F0B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30d79d1444d_2_625:notes">
            <a:extLst>
              <a:ext uri="{FF2B5EF4-FFF2-40B4-BE49-F238E27FC236}">
                <a16:creationId xmlns:a16="http://schemas.microsoft.com/office/drawing/2014/main" id="{76BE4AD3-608A-68B7-896B-73538AED2C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912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d79d1444d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30d79d1444d_2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 proponemos la opción más adecuada en términos de costos, infraestructura, seguridad y velocidad, para transformar y evolucionar tu negocio y ayudarte a alcanzar tus objetivos.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0d79d1444d_2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0d79d1444d_2_5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30d79d1444d_2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d79d1444d_2_5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30d79d1444d_2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>
          <a:extLst>
            <a:ext uri="{FF2B5EF4-FFF2-40B4-BE49-F238E27FC236}">
              <a16:creationId xmlns:a16="http://schemas.microsoft.com/office/drawing/2014/main" id="{401E496C-44E8-4FCE-4FDD-2BF044667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0d79d1444d_2_517:notes">
            <a:extLst>
              <a:ext uri="{FF2B5EF4-FFF2-40B4-BE49-F238E27FC236}">
                <a16:creationId xmlns:a16="http://schemas.microsoft.com/office/drawing/2014/main" id="{C0E86F25-C7DD-018C-0A6A-70E1C52B32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30d79d1444d_2_517:notes">
            <a:extLst>
              <a:ext uri="{FF2B5EF4-FFF2-40B4-BE49-F238E27FC236}">
                <a16:creationId xmlns:a16="http://schemas.microsoft.com/office/drawing/2014/main" id="{985D1981-D1AF-CAF4-E90F-5C4FA4FEE1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4645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4BA4FCA9-7E7A-5993-490D-56FD120D9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d79d1444d_2_815:notes">
            <a:extLst>
              <a:ext uri="{FF2B5EF4-FFF2-40B4-BE49-F238E27FC236}">
                <a16:creationId xmlns:a16="http://schemas.microsoft.com/office/drawing/2014/main" id="{EA2CB8D0-EF05-757D-7EA9-2BE0DE2D75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0d79d1444d_2_815:notes">
            <a:extLst>
              <a:ext uri="{FF2B5EF4-FFF2-40B4-BE49-F238E27FC236}">
                <a16:creationId xmlns:a16="http://schemas.microsoft.com/office/drawing/2014/main" id="{10455EDA-188C-A83E-DCDC-38A057E838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097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>
          <a:extLst>
            <a:ext uri="{FF2B5EF4-FFF2-40B4-BE49-F238E27FC236}">
              <a16:creationId xmlns:a16="http://schemas.microsoft.com/office/drawing/2014/main" id="{BA09D4D7-7374-A6DA-A7DD-2A3B646C9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d79d1444d_2_589:notes">
            <a:extLst>
              <a:ext uri="{FF2B5EF4-FFF2-40B4-BE49-F238E27FC236}">
                <a16:creationId xmlns:a16="http://schemas.microsoft.com/office/drawing/2014/main" id="{40DDE2AE-FF28-2845-D288-EA7097447C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30d79d1444d_2_589:notes">
            <a:extLst>
              <a:ext uri="{FF2B5EF4-FFF2-40B4-BE49-F238E27FC236}">
                <a16:creationId xmlns:a16="http://schemas.microsoft.com/office/drawing/2014/main" id="{1782CF96-3989-170C-852B-658535802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00017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>
          <a:extLst>
            <a:ext uri="{FF2B5EF4-FFF2-40B4-BE49-F238E27FC236}">
              <a16:creationId xmlns:a16="http://schemas.microsoft.com/office/drawing/2014/main" id="{5B29D3F7-564B-1503-0B81-8F56B3BE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d79d1444d_2_589:notes">
            <a:extLst>
              <a:ext uri="{FF2B5EF4-FFF2-40B4-BE49-F238E27FC236}">
                <a16:creationId xmlns:a16="http://schemas.microsoft.com/office/drawing/2014/main" id="{ADD87F93-C56D-80D8-EFC1-1AF717059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30d79d1444d_2_589:notes">
            <a:extLst>
              <a:ext uri="{FF2B5EF4-FFF2-40B4-BE49-F238E27FC236}">
                <a16:creationId xmlns:a16="http://schemas.microsoft.com/office/drawing/2014/main" id="{0ED2035C-9D80-66A2-34BF-957C7F7FCE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431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>
          <a:extLst>
            <a:ext uri="{FF2B5EF4-FFF2-40B4-BE49-F238E27FC236}">
              <a16:creationId xmlns:a16="http://schemas.microsoft.com/office/drawing/2014/main" id="{46EF5CD8-29CA-7B25-439D-FE18BFB6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0d79d1444d_2_589:notes">
            <a:extLst>
              <a:ext uri="{FF2B5EF4-FFF2-40B4-BE49-F238E27FC236}">
                <a16:creationId xmlns:a16="http://schemas.microsoft.com/office/drawing/2014/main" id="{4FB59464-2C76-F8FC-0B1D-B7365030D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30d79d1444d_2_589:notes">
            <a:extLst>
              <a:ext uri="{FF2B5EF4-FFF2-40B4-BE49-F238E27FC236}">
                <a16:creationId xmlns:a16="http://schemas.microsoft.com/office/drawing/2014/main" id="{6DACE6CD-EC78-D917-FB66-076439F67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3829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C0C95E81-4332-DFA2-4882-75AA7CE1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d79d1444d_2_815:notes">
            <a:extLst>
              <a:ext uri="{FF2B5EF4-FFF2-40B4-BE49-F238E27FC236}">
                <a16:creationId xmlns:a16="http://schemas.microsoft.com/office/drawing/2014/main" id="{E08713D3-23A6-8C67-D4EC-E45F5218B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0d79d1444d_2_815:notes">
            <a:extLst>
              <a:ext uri="{FF2B5EF4-FFF2-40B4-BE49-F238E27FC236}">
                <a16:creationId xmlns:a16="http://schemas.microsoft.com/office/drawing/2014/main" id="{2A53A413-B70C-2EE8-FD5B-620B1501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91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17651C6-0273-6018-80CB-6A528FFF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C5C506E-66C2-BD63-9742-DDD0C5421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92CF825-2F8D-47E8-EEE0-A87B51229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BC7A949A-6C96-DEA9-6F7D-6E3A04C12E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16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9137DC40-1F00-12E4-3B6A-06DE5A83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E62BA9FC-B86F-E63F-D9D8-7756A259B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7946FDCB-176A-EABA-BA5F-DA01D521A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CBAA5250-EEE8-AC0B-D7D3-F2445690B8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268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CB8CF412-55F8-2FCE-15F0-750A52855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00C6EDA6-8DC6-1478-9CB4-CA69155C2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D2F736C3-834F-0A6F-F7EA-A7AF1CE50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AAEA4D67-31ED-20A9-DB17-1B3C4D15DD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48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d79d1444d_2_8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0d79d1444d_2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0d79d1444d_2_6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30d79d1444d_2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0d79d1444d_2_6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30d79d1444d_2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71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0" name="Google Shape;60;p14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1" name="Google Shape;61;p14"/>
          <p:cNvSpPr>
            <a:spLocks noGrp="1"/>
          </p:cNvSpPr>
          <p:nvPr>
            <p:ph type="pic" idx="4"/>
          </p:nvPr>
        </p:nvSpPr>
        <p:spPr>
          <a:xfrm>
            <a:off x="4994152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2" name="Google Shape;62;p14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697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1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01" name="Google Shape;101;p26"/>
          <p:cNvSpPr>
            <a:spLocks noGrp="1"/>
          </p:cNvSpPr>
          <p:nvPr>
            <p:ph type="pic" idx="3"/>
          </p:nvPr>
        </p:nvSpPr>
        <p:spPr>
          <a:xfrm>
            <a:off x="6096000" y="2412818"/>
            <a:ext cx="1171440" cy="117144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9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62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15" name="Google Shape;115;p31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38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2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59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76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619" cy="300228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30" name="Google Shape;130;p36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38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480" cy="171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33" name="Google Shape;133;p3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7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480" cy="171748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35" name="Google Shape;135;p37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480" cy="171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6022" cy="21450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43" name="Google Shape;143;p40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383" cy="214503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1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2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461" cy="157846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49" name="Google Shape;149;p42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0" name="Google Shape;150;p42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1" name="Google Shape;151;p42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644" cy="2866644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697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6" name="Google Shape;156;p44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3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7" name="Google Shape;157;p44"/>
          <p:cNvSpPr>
            <a:spLocks noGrp="1"/>
          </p:cNvSpPr>
          <p:nvPr>
            <p:ph type="pic" idx="4"/>
          </p:nvPr>
        </p:nvSpPr>
        <p:spPr>
          <a:xfrm>
            <a:off x="6256781" y="2681968"/>
            <a:ext cx="212283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8" name="Google Shape;158;p44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9" name="Google Shape;159;p44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19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19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62" name="Google Shape;162;p45"/>
          <p:cNvSpPr>
            <a:spLocks noGrp="1"/>
          </p:cNvSpPr>
          <p:nvPr>
            <p:ph type="pic" idx="3"/>
          </p:nvPr>
        </p:nvSpPr>
        <p:spPr>
          <a:xfrm>
            <a:off x="1520428" y="0"/>
            <a:ext cx="3051571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65" name="Google Shape;165;p46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525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70" name="Google Shape;170;p48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8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62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4" name="Google Shape;174;p49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0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382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_Custom Layout">
  <p:cSld name="81_Custom Layou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2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382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3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85" name="Google Shape;185;p53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4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536" cy="126697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89" name="Google Shape;189;p54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8" cy="178472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0" name="Google Shape;190;p54"/>
          <p:cNvSpPr>
            <a:spLocks noGrp="1"/>
          </p:cNvSpPr>
          <p:nvPr>
            <p:ph type="pic" idx="4"/>
          </p:nvPr>
        </p:nvSpPr>
        <p:spPr>
          <a:xfrm>
            <a:off x="4572000" y="1634348"/>
            <a:ext cx="1358536" cy="1266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3" name="Google Shape;193;p55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50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6"/>
          <p:cNvSpPr>
            <a:spLocks noGrp="1"/>
          </p:cNvSpPr>
          <p:nvPr>
            <p:ph type="pic" idx="2"/>
          </p:nvPr>
        </p:nvSpPr>
        <p:spPr>
          <a:xfrm>
            <a:off x="6096922" y="411955"/>
            <a:ext cx="2282697" cy="3017044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6" name="Google Shape;196;p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6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697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8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8" cy="178472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2" name="Google Shape;202;p58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11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3" name="Google Shape;203;p58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536" cy="131445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04" name="Google Shape;204;p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9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391" cy="2495858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7" name="Google Shape;207;p59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536" cy="1266971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8" name="Google Shape;208;p59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868" cy="1733168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9" name="Google Shape;209;p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9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536" cy="126697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>
            <a:spLocks noGrp="1"/>
          </p:cNvSpPr>
          <p:nvPr>
            <p:ph type="pic" idx="2"/>
          </p:nvPr>
        </p:nvSpPr>
        <p:spPr>
          <a:xfrm>
            <a:off x="6565106" y="2628877"/>
            <a:ext cx="1804240" cy="207647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3" name="Google Shape;213;p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60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7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5" name="Google Shape;215;p60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7" cy="103002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6" name="Google Shape;216;p60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40" cy="825821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7" name="Google Shape;217;p60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40" cy="8295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18" name="Google Shape;218;p60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7" cy="98931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1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381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3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47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02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5" name="Google Shape;75;p19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6" name="Google Shape;76;p19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7" name="Google Shape;77;p19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8" name="Google Shape;78;p19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9" name="Google Shape;79;p19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4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6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382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5"/>
          <p:cNvSpPr>
            <a:spLocks noGrp="1"/>
          </p:cNvSpPr>
          <p:nvPr>
            <p:ph type="pic" idx="2"/>
          </p:nvPr>
        </p:nvSpPr>
        <p:spPr>
          <a:xfrm>
            <a:off x="6084094" y="2571750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30" name="Google Shape;230;p65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5"/>
          <p:cNvSpPr>
            <a:spLocks noGrp="1"/>
          </p:cNvSpPr>
          <p:nvPr>
            <p:ph type="pic" idx="3"/>
          </p:nvPr>
        </p:nvSpPr>
        <p:spPr>
          <a:xfrm>
            <a:off x="6084094" y="1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59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66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19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7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37" name="Google Shape;237;p67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57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8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0" name="Google Shape;240;p68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68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23" cy="279719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5" name="Google Shape;245;p69"/>
          <p:cNvSpPr>
            <a:spLocks noGrp="1"/>
          </p:cNvSpPr>
          <p:nvPr>
            <p:ph type="pic" idx="3"/>
          </p:nvPr>
        </p:nvSpPr>
        <p:spPr>
          <a:xfrm>
            <a:off x="3893342" y="1819715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6" name="Google Shape;246;p69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0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9" name="Google Shape;249;p70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143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0" name="Google Shape;250;p70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1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3" name="Google Shape;253;p71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596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4" name="Google Shape;254;p71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386119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5" name="Google Shape;255;p71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643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2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437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8" name="Google Shape;258;p72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596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9" name="Google Shape;259;p72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386119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3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2" name="Google Shape;262;p73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487" cy="925625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3" name="Google Shape;263;p73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4" name="Google Shape;264;p73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47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5" name="Google Shape;265;p73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487" cy="98345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6" name="Google Shape;266;p73"/>
          <p:cNvSpPr>
            <a:spLocks noGrp="1"/>
          </p:cNvSpPr>
          <p:nvPr>
            <p:ph type="pic" idx="7"/>
          </p:nvPr>
        </p:nvSpPr>
        <p:spPr>
          <a:xfrm>
            <a:off x="1520428" y="2681968"/>
            <a:ext cx="1614487" cy="925625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7" name="Google Shape;267;p73"/>
          <p:cNvSpPr>
            <a:spLocks noGrp="1"/>
          </p:cNvSpPr>
          <p:nvPr>
            <p:ph type="pic" idx="8"/>
          </p:nvPr>
        </p:nvSpPr>
        <p:spPr>
          <a:xfrm>
            <a:off x="1520428" y="3721894"/>
            <a:ext cx="1614487" cy="98345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0" name="Google Shape;270;p7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1" name="Google Shape;271;p7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5"/>
          <p:cNvSpPr txBox="1">
            <a:spLocks noGrp="1"/>
          </p:cNvSpPr>
          <p:nvPr>
            <p:ph type="title"/>
          </p:nvPr>
        </p:nvSpPr>
        <p:spPr>
          <a:xfrm>
            <a:off x="1521619" y="3308447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5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5" name="Google Shape;275;p75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6" name="Google Shape;276;p75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7" name="Google Shape;277;p75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68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6"/>
          <p:cNvSpPr txBox="1">
            <a:spLocks noGrp="1"/>
          </p:cNvSpPr>
          <p:nvPr>
            <p:ph type="title"/>
          </p:nvPr>
        </p:nvSpPr>
        <p:spPr>
          <a:xfrm>
            <a:off x="1521619" y="3308447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76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1" name="Google Shape;281;p76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2" name="Google Shape;282;p76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3" name="Google Shape;283;p76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02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84" name="Google Shape;284;p76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4_Custom Layout">
  <p:cSld name="94_Custom Layou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8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19" cy="51434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8" name="Google Shape;288;p78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190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78"/>
          <p:cNvSpPr/>
          <p:nvPr/>
        </p:nvSpPr>
        <p:spPr>
          <a:xfrm>
            <a:off x="-1" y="-1"/>
            <a:ext cx="764381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78"/>
          <p:cNvSpPr/>
          <p:nvPr/>
        </p:nvSpPr>
        <p:spPr>
          <a:xfrm>
            <a:off x="0" y="4705350"/>
            <a:ext cx="764381" cy="438149"/>
          </a:xfrm>
          <a:prstGeom prst="rect">
            <a:avLst/>
          </a:prstGeom>
          <a:solidFill>
            <a:srgbClr val="18212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78"/>
          <p:cNvSpPr txBox="1"/>
          <p:nvPr/>
        </p:nvSpPr>
        <p:spPr>
          <a:xfrm rot="-5400000">
            <a:off x="130394" y="284066"/>
            <a:ext cx="46911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292" name="Google Shape;292;p78"/>
          <p:cNvCxnSpPr/>
          <p:nvPr/>
        </p:nvCxnSpPr>
        <p:spPr>
          <a:xfrm>
            <a:off x="236525" y="2541933"/>
            <a:ext cx="30157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78"/>
          <p:cNvCxnSpPr/>
          <p:nvPr/>
        </p:nvCxnSpPr>
        <p:spPr>
          <a:xfrm>
            <a:off x="236525" y="2601568"/>
            <a:ext cx="1507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78"/>
          <p:cNvSpPr txBox="1"/>
          <p:nvPr/>
        </p:nvSpPr>
        <p:spPr>
          <a:xfrm>
            <a:off x="0" y="4782171"/>
            <a:ext cx="75288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 b="1" i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‹Nº›</a:t>
            </a:fld>
            <a:endParaRPr sz="600" b="1" i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65" cy="47053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97" name="Google Shape;297;p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0"/>
          <p:cNvSpPr>
            <a:spLocks noGrp="1"/>
          </p:cNvSpPr>
          <p:nvPr>
            <p:ph type="pic" idx="2"/>
          </p:nvPr>
        </p:nvSpPr>
        <p:spPr>
          <a:xfrm flipH="1">
            <a:off x="6246019" y="2571903"/>
            <a:ext cx="2132276" cy="2133446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300" name="Google Shape;300;p80"/>
          <p:cNvSpPr>
            <a:spLocks noGrp="1"/>
          </p:cNvSpPr>
          <p:nvPr>
            <p:ph type="pic" idx="3"/>
          </p:nvPr>
        </p:nvSpPr>
        <p:spPr>
          <a:xfrm flipH="1">
            <a:off x="1528657" y="2571903"/>
            <a:ext cx="2132276" cy="2133446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301" name="Google Shape;301;p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5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237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040" cy="292404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31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09959" cy="1235558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5840" y="339116"/>
            <a:ext cx="422962" cy="13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524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2890" cy="4248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" name="Google Shape;54;p13"/>
          <p:cNvCxnSpPr/>
          <p:nvPr/>
        </p:nvCxnSpPr>
        <p:spPr>
          <a:xfrm>
            <a:off x="236525" y="2541933"/>
            <a:ext cx="3015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" name="Google Shape;55;p13"/>
          <p:cNvCxnSpPr/>
          <p:nvPr/>
        </p:nvCxnSpPr>
        <p:spPr>
          <a:xfrm>
            <a:off x="236525" y="2601568"/>
            <a:ext cx="15078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" name="Google Shape;56;p13"/>
          <p:cNvSpPr txBox="1"/>
          <p:nvPr/>
        </p:nvSpPr>
        <p:spPr>
          <a:xfrm>
            <a:off x="0" y="4782171"/>
            <a:ext cx="75288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‹Nº›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  <p:sldLayoutId id="2147483716" r:id="rId57"/>
    <p:sldLayoutId id="2147483717" r:id="rId58"/>
    <p:sldLayoutId id="2147483718" r:id="rId59"/>
    <p:sldLayoutId id="2147483719" r:id="rId60"/>
    <p:sldLayoutId id="2147483720" r:id="rId61"/>
    <p:sldLayoutId id="2147483721" r:id="rId62"/>
    <p:sldLayoutId id="2147483722" r:id="rId63"/>
    <p:sldLayoutId id="2147483723" r:id="rId64"/>
    <p:sldLayoutId id="2147483724" r:id="rId65"/>
    <p:sldLayoutId id="2147483725" r:id="rId66"/>
    <p:sldLayoutId id="2147483726" r:id="rId67"/>
    <p:sldLayoutId id="2147483727" r:id="rId6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tatracker.ietf.org/doc/html/rfc674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tracker.ietf.org/doc/html/rfc7519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B0FE249-9A38-3555-8559-CA785A9C6A61}"/>
              </a:ext>
            </a:extLst>
          </p:cNvPr>
          <p:cNvGrpSpPr/>
          <p:nvPr/>
        </p:nvGrpSpPr>
        <p:grpSpPr>
          <a:xfrm>
            <a:off x="-1457" y="-84"/>
            <a:ext cx="9152930" cy="5143500"/>
            <a:chOff x="-1942" y="6814"/>
            <a:chExt cx="12203906" cy="6858000"/>
          </a:xfrm>
        </p:grpSpPr>
        <p:pic>
          <p:nvPicPr>
            <p:cNvPr id="525" name="Google Shape;525;p141" descr="Imagen que contiene Icono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942" y="6814"/>
              <a:ext cx="12203906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EA48514-B3B6-FE9C-3114-708D7C2953F0}"/>
                </a:ext>
              </a:extLst>
            </p:cNvPr>
            <p:cNvSpPr/>
            <p:nvPr/>
          </p:nvSpPr>
          <p:spPr>
            <a:xfrm>
              <a:off x="0" y="45719"/>
              <a:ext cx="3078479" cy="1280159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s-ES" sz="788"/>
            </a:p>
          </p:txBody>
        </p:sp>
      </p:grpSp>
      <p:sp>
        <p:nvSpPr>
          <p:cNvPr id="6" name="Google Shape;526;p141">
            <a:extLst>
              <a:ext uri="{FF2B5EF4-FFF2-40B4-BE49-F238E27FC236}">
                <a16:creationId xmlns:a16="http://schemas.microsoft.com/office/drawing/2014/main" id="{60F43071-5940-31C7-EBC7-3335575D54D5}"/>
              </a:ext>
            </a:extLst>
          </p:cNvPr>
          <p:cNvSpPr/>
          <p:nvPr/>
        </p:nvSpPr>
        <p:spPr>
          <a:xfrm>
            <a:off x="251130" y="1286721"/>
            <a:ext cx="3828976" cy="73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Clr>
                <a:srgbClr val="2A3743"/>
              </a:buClr>
              <a:buSzPts val="6500"/>
            </a:pPr>
            <a:r>
              <a:rPr lang="en-US" sz="5500" b="1" dirty="0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BPS – </a:t>
            </a:r>
            <a:r>
              <a:rPr lang="en-US" sz="5500" b="1" dirty="0" err="1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Keycloak</a:t>
            </a:r>
            <a:endParaRPr lang="en-US" sz="5500" b="1" dirty="0">
              <a:solidFill>
                <a:srgbClr val="2A37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6FE450A-4182-C781-DB80-94CA8593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08" y="170322"/>
            <a:ext cx="1398558" cy="697393"/>
          </a:xfrm>
          <a:prstGeom prst="rect">
            <a:avLst/>
          </a:prstGeom>
        </p:spPr>
      </p:pic>
      <p:sp>
        <p:nvSpPr>
          <p:cNvPr id="4" name="Google Shape;526;p141">
            <a:extLst>
              <a:ext uri="{FF2B5EF4-FFF2-40B4-BE49-F238E27FC236}">
                <a16:creationId xmlns:a16="http://schemas.microsoft.com/office/drawing/2014/main" id="{744DC42B-3DCF-21B0-7FF9-2F8CFD20B0B4}"/>
              </a:ext>
            </a:extLst>
          </p:cNvPr>
          <p:cNvSpPr/>
          <p:nvPr/>
        </p:nvSpPr>
        <p:spPr>
          <a:xfrm>
            <a:off x="251130" y="1963573"/>
            <a:ext cx="3828976" cy="73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Clr>
                <a:srgbClr val="2A3743"/>
              </a:buClr>
              <a:buSzPts val="6500"/>
            </a:pPr>
            <a:r>
              <a:rPr lang="en-US" sz="3600" b="1" dirty="0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Dia 1</a:t>
            </a:r>
          </a:p>
        </p:txBody>
      </p:sp>
    </p:spTree>
    <p:extLst>
      <p:ext uri="{BB962C8B-B14F-4D97-AF65-F5344CB8AC3E}">
        <p14:creationId xmlns:p14="http://schemas.microsoft.com/office/powerpoint/2010/main" val="345548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3"/>
          <p:cNvSpPr txBox="1">
            <a:spLocks noGrp="1"/>
          </p:cNvSpPr>
          <p:nvPr>
            <p:ph type="title"/>
          </p:nvPr>
        </p:nvSpPr>
        <p:spPr>
          <a:xfrm>
            <a:off x="187036" y="2106256"/>
            <a:ext cx="270930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00" dirty="0">
                <a:solidFill>
                  <a:srgbClr val="43A1FF"/>
                </a:solidFill>
              </a:rPr>
              <a:t>Protocolos SSO</a:t>
            </a:r>
            <a:r>
              <a:rPr lang="es-419" sz="2600" dirty="0">
                <a:solidFill>
                  <a:srgbClr val="18212F"/>
                </a:solidFill>
              </a:rPr>
              <a:t>        </a:t>
            </a:r>
            <a:endParaRPr sz="2600" dirty="0">
              <a:solidFill>
                <a:srgbClr val="18212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7F873E0-EB17-ACFD-FE64-EDE671098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432" y="0"/>
            <a:ext cx="5143500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70A9B3A-55B1-91D6-3148-034814EDD560}"/>
              </a:ext>
            </a:extLst>
          </p:cNvPr>
          <p:cNvSpPr txBox="1"/>
          <p:nvPr/>
        </p:nvSpPr>
        <p:spPr>
          <a:xfrm>
            <a:off x="5652" y="4285377"/>
            <a:ext cx="4616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hlinkClick r:id="rId4"/>
              </a:rPr>
              <a:t>https://datatracker.ietf.org/doc/html/rfc6749</a:t>
            </a:r>
            <a:endParaRPr lang="es-A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>
          <a:extLst>
            <a:ext uri="{FF2B5EF4-FFF2-40B4-BE49-F238E27FC236}">
              <a16:creationId xmlns:a16="http://schemas.microsoft.com/office/drawing/2014/main" id="{67F8AA9D-A24D-EF3D-C50A-642BEF65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1">
            <a:extLst>
              <a:ext uri="{FF2B5EF4-FFF2-40B4-BE49-F238E27FC236}">
                <a16:creationId xmlns:a16="http://schemas.microsoft.com/office/drawing/2014/main" id="{6DC3BE98-29CA-C7E2-A33B-A30B07AA19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31415" y="211462"/>
            <a:ext cx="614250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00" dirty="0">
                <a:solidFill>
                  <a:srgbClr val="43A0FF"/>
                </a:solidFill>
              </a:rPr>
              <a:t>Tokens de acceso / JWT</a:t>
            </a:r>
            <a:endParaRPr sz="2600" dirty="0">
              <a:solidFill>
                <a:srgbClr val="43A0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6D7B7B3-4550-3A53-7339-113BF5DAA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D586B4B-C8F1-010D-1134-FEE823F54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989"/>
            <a:ext cx="9144000" cy="42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E419D72-A486-AE84-927E-FAA00F090157}"/>
              </a:ext>
            </a:extLst>
          </p:cNvPr>
          <p:cNvSpPr txBox="1"/>
          <p:nvPr/>
        </p:nvSpPr>
        <p:spPr>
          <a:xfrm>
            <a:off x="431415" y="475136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hlinkClick r:id="rId5"/>
              </a:rPr>
              <a:t>https://datatracker.ietf.org/doc/html/rfc7519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4359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>
          <a:extLst>
            <a:ext uri="{FF2B5EF4-FFF2-40B4-BE49-F238E27FC236}">
              <a16:creationId xmlns:a16="http://schemas.microsoft.com/office/drawing/2014/main" id="{3F1B614D-23E7-2880-CAE5-38CAB2CE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0">
            <a:extLst>
              <a:ext uri="{FF2B5EF4-FFF2-40B4-BE49-F238E27FC236}">
                <a16:creationId xmlns:a16="http://schemas.microsoft.com/office/drawing/2014/main" id="{DA752E46-8ADE-E1B0-2A01-047E57C36710}"/>
              </a:ext>
            </a:extLst>
          </p:cNvPr>
          <p:cNvSpPr txBox="1"/>
          <p:nvPr/>
        </p:nvSpPr>
        <p:spPr>
          <a:xfrm>
            <a:off x="6693694" y="2465342"/>
            <a:ext cx="1404297" cy="75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Estrategia de DRP</a:t>
            </a:r>
            <a:endParaRPr sz="14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Planificamos la mejor estrategia para asegurar al continuidad de tu negocio.</a:t>
            </a:r>
            <a:endParaRPr sz="14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90">
            <a:extLst>
              <a:ext uri="{FF2B5EF4-FFF2-40B4-BE49-F238E27FC236}">
                <a16:creationId xmlns:a16="http://schemas.microsoft.com/office/drawing/2014/main" id="{B4DC08A1-B21D-C15D-EA54-922B751B1D70}"/>
              </a:ext>
            </a:extLst>
          </p:cNvPr>
          <p:cNvSpPr txBox="1"/>
          <p:nvPr/>
        </p:nvSpPr>
        <p:spPr>
          <a:xfrm>
            <a:off x="6277003" y="3514222"/>
            <a:ext cx="1404297" cy="75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Modernización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 guiamos en cada paso para modernizar tu negocio en la nube.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90">
            <a:extLst>
              <a:ext uri="{FF2B5EF4-FFF2-40B4-BE49-F238E27FC236}">
                <a16:creationId xmlns:a16="http://schemas.microsoft.com/office/drawing/2014/main" id="{8A4E4EB2-1ADF-288C-A71F-6D92104C84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270" y="241978"/>
            <a:ext cx="494790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 err="1">
                <a:solidFill>
                  <a:schemeClr val="lt2"/>
                </a:solidFill>
              </a:rPr>
              <a:t>OpenID</a:t>
            </a:r>
            <a:r>
              <a:rPr lang="es-419" sz="2600" dirty="0">
                <a:solidFill>
                  <a:schemeClr val="lt2"/>
                </a:solidFill>
              </a:rPr>
              <a:t> </a:t>
            </a:r>
            <a:r>
              <a:rPr lang="es-419" sz="2600" dirty="0" err="1">
                <a:solidFill>
                  <a:schemeClr val="lt2"/>
                </a:solidFill>
              </a:rPr>
              <a:t>Connect</a:t>
            </a:r>
            <a:endParaRPr sz="2600" dirty="0">
              <a:solidFill>
                <a:srgbClr val="43A0FF"/>
              </a:solidFill>
            </a:endParaRPr>
          </a:p>
        </p:txBody>
      </p:sp>
      <p:sp>
        <p:nvSpPr>
          <p:cNvPr id="683" name="Google Shape;683;p90">
            <a:extLst>
              <a:ext uri="{FF2B5EF4-FFF2-40B4-BE49-F238E27FC236}">
                <a16:creationId xmlns:a16="http://schemas.microsoft.com/office/drawing/2014/main" id="{C24D4C41-0AAE-1A03-3260-F50F18A46539}"/>
              </a:ext>
            </a:extLst>
          </p:cNvPr>
          <p:cNvSpPr txBox="1"/>
          <p:nvPr/>
        </p:nvSpPr>
        <p:spPr>
          <a:xfrm>
            <a:off x="865600" y="1637284"/>
            <a:ext cx="4019700" cy="2554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 err="1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Identity</a:t>
            </a:r>
            <a:r>
              <a:rPr lang="es-AR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s-AR" b="1" dirty="0" err="1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Provider</a:t>
            </a:r>
            <a:r>
              <a:rPr lang="es-AR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 (</a:t>
            </a:r>
            <a:r>
              <a:rPr lang="es-AR" b="1" dirty="0" err="1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IdP</a:t>
            </a:r>
            <a:r>
              <a:rPr lang="es-AR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): </a:t>
            </a:r>
            <a:r>
              <a:rPr lang="es-AR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autentica a los usuarios</a:t>
            </a:r>
            <a:endParaRPr sz="1200" dirty="0">
              <a:solidFill>
                <a:schemeClr val="lt2"/>
              </a:solidFill>
              <a:latin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rgbClr val="43A1FF"/>
                </a:solidFill>
                <a:latin typeface="Poppins"/>
                <a:ea typeface="Poppins"/>
                <a:cs typeface="Poppins"/>
                <a:sym typeface="Poppins"/>
              </a:rPr>
              <a:t>Cliente:</a:t>
            </a:r>
            <a:r>
              <a:rPr lang="es-419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ES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La aplicación que solicita acceso a los recursos del usuario</a:t>
            </a:r>
            <a:r>
              <a:rPr lang="es-419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>
                <a:solidFill>
                  <a:srgbClr val="43A1FF"/>
                </a:solidFill>
                <a:latin typeface="Poppins"/>
                <a:ea typeface="Poppins"/>
                <a:cs typeface="Poppins"/>
                <a:sym typeface="Poppins"/>
              </a:rPr>
              <a:t>Tokens​</a:t>
            </a:r>
            <a:endParaRPr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b="1" dirty="0" err="1">
                <a:solidFill>
                  <a:srgbClr val="43A1FF"/>
                </a:solidFill>
                <a:latin typeface="Poppins"/>
                <a:ea typeface="Poppins"/>
                <a:cs typeface="Poppins"/>
                <a:sym typeface="Poppins"/>
              </a:rPr>
              <a:t>Issuer</a:t>
            </a:r>
            <a:r>
              <a:rPr lang="es-419" b="1" dirty="0">
                <a:solidFill>
                  <a:srgbClr val="43A1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s-419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ES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El proveedor de identidad (</a:t>
            </a:r>
            <a:r>
              <a:rPr lang="es-ES" sz="1200" dirty="0" err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IdP</a:t>
            </a:r>
            <a:r>
              <a:rPr lang="es-ES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) que emite los tokens</a:t>
            </a:r>
            <a:r>
              <a:rPr lang="es-419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.​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419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r>
              <a:rPr lang="es-ES" b="1" dirty="0" err="1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Endpoints</a:t>
            </a:r>
            <a:endParaRPr lang="es-ES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4" name="Google Shape;684;p90">
            <a:extLst>
              <a:ext uri="{FF2B5EF4-FFF2-40B4-BE49-F238E27FC236}">
                <a16:creationId xmlns:a16="http://schemas.microsoft.com/office/drawing/2014/main" id="{B69B1B95-19F6-AB06-F24D-7BA1278B18DB}"/>
              </a:ext>
            </a:extLst>
          </p:cNvPr>
          <p:cNvSpPr txBox="1"/>
          <p:nvPr/>
        </p:nvSpPr>
        <p:spPr>
          <a:xfrm>
            <a:off x="574720" y="1637284"/>
            <a:ext cx="1950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43A1FF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dirty="0">
              <a:solidFill>
                <a:srgbClr val="43A1FF"/>
              </a:solidFill>
            </a:endParaRPr>
          </a:p>
        </p:txBody>
      </p:sp>
      <p:sp>
        <p:nvSpPr>
          <p:cNvPr id="685" name="Google Shape;685;p90">
            <a:extLst>
              <a:ext uri="{FF2B5EF4-FFF2-40B4-BE49-F238E27FC236}">
                <a16:creationId xmlns:a16="http://schemas.microsoft.com/office/drawing/2014/main" id="{6758B2FB-1B7B-2F09-69CC-CEDB1B7BF0CC}"/>
              </a:ext>
            </a:extLst>
          </p:cNvPr>
          <p:cNvSpPr txBox="1"/>
          <p:nvPr/>
        </p:nvSpPr>
        <p:spPr>
          <a:xfrm>
            <a:off x="506874" y="2178585"/>
            <a:ext cx="2853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43A0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/>
          </a:p>
        </p:txBody>
      </p:sp>
      <p:sp>
        <p:nvSpPr>
          <p:cNvPr id="686" name="Google Shape;686;p90">
            <a:extLst>
              <a:ext uri="{FF2B5EF4-FFF2-40B4-BE49-F238E27FC236}">
                <a16:creationId xmlns:a16="http://schemas.microsoft.com/office/drawing/2014/main" id="{EADCF9E9-3694-7038-2D6C-416347D898DA}"/>
              </a:ext>
            </a:extLst>
          </p:cNvPr>
          <p:cNvSpPr txBox="1"/>
          <p:nvPr/>
        </p:nvSpPr>
        <p:spPr>
          <a:xfrm>
            <a:off x="506874" y="2819546"/>
            <a:ext cx="2853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43A0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dirty="0"/>
          </a:p>
        </p:txBody>
      </p:sp>
      <p:sp>
        <p:nvSpPr>
          <p:cNvPr id="687" name="Google Shape;687;p90">
            <a:extLst>
              <a:ext uri="{FF2B5EF4-FFF2-40B4-BE49-F238E27FC236}">
                <a16:creationId xmlns:a16="http://schemas.microsoft.com/office/drawing/2014/main" id="{E2BCDDFF-590F-375C-744F-72F709C10C15}"/>
              </a:ext>
            </a:extLst>
          </p:cNvPr>
          <p:cNvSpPr txBox="1"/>
          <p:nvPr/>
        </p:nvSpPr>
        <p:spPr>
          <a:xfrm>
            <a:off x="456408" y="3261772"/>
            <a:ext cx="3153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43A0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dirty="0"/>
          </a:p>
        </p:txBody>
      </p:sp>
      <p:pic>
        <p:nvPicPr>
          <p:cNvPr id="6146" name="Picture 2" descr="OpenID Connect - OIDC - IT Security &amp; Secure Digital Identities">
            <a:extLst>
              <a:ext uri="{FF2B5EF4-FFF2-40B4-BE49-F238E27FC236}">
                <a16:creationId xmlns:a16="http://schemas.microsoft.com/office/drawing/2014/main" id="{DE3245F0-8BFA-8535-9433-ABED533F4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98" y="1131554"/>
            <a:ext cx="3427295" cy="34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87;p90">
            <a:extLst>
              <a:ext uri="{FF2B5EF4-FFF2-40B4-BE49-F238E27FC236}">
                <a16:creationId xmlns:a16="http://schemas.microsoft.com/office/drawing/2014/main" id="{21B268A0-A592-9603-EF81-FD2F994EB9CA}"/>
              </a:ext>
            </a:extLst>
          </p:cNvPr>
          <p:cNvSpPr txBox="1"/>
          <p:nvPr/>
        </p:nvSpPr>
        <p:spPr>
          <a:xfrm>
            <a:off x="476874" y="3840059"/>
            <a:ext cx="3153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b="1" dirty="0">
                <a:solidFill>
                  <a:srgbClr val="43A0FF"/>
                </a:solidFill>
                <a:latin typeface="Montserrat"/>
                <a:sym typeface="Montserrat"/>
              </a:rPr>
              <a:t>5</a:t>
            </a:r>
            <a:endParaRPr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308C964-0074-C3E9-3598-00411BA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300" y="187143"/>
            <a:ext cx="1118926" cy="5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45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>
          <a:extLst>
            <a:ext uri="{FF2B5EF4-FFF2-40B4-BE49-F238E27FC236}">
              <a16:creationId xmlns:a16="http://schemas.microsoft.com/office/drawing/2014/main" id="{B8785662-D28D-FD3F-1C71-3FEABEEB4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0">
            <a:extLst>
              <a:ext uri="{FF2B5EF4-FFF2-40B4-BE49-F238E27FC236}">
                <a16:creationId xmlns:a16="http://schemas.microsoft.com/office/drawing/2014/main" id="{D2E10A9C-CE96-07B3-30A1-7AECC3DD7CB5}"/>
              </a:ext>
            </a:extLst>
          </p:cNvPr>
          <p:cNvSpPr txBox="1"/>
          <p:nvPr/>
        </p:nvSpPr>
        <p:spPr>
          <a:xfrm>
            <a:off x="6693694" y="2465342"/>
            <a:ext cx="1404297" cy="75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Estrategia de DRP</a:t>
            </a:r>
            <a:endParaRPr sz="14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Planificamos la mejor estrategia para asegurar al continuidad de tu negocio.</a:t>
            </a:r>
            <a:endParaRPr sz="14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90">
            <a:extLst>
              <a:ext uri="{FF2B5EF4-FFF2-40B4-BE49-F238E27FC236}">
                <a16:creationId xmlns:a16="http://schemas.microsoft.com/office/drawing/2014/main" id="{E4B9AE81-735E-B853-5557-2ACBB6B62ECB}"/>
              </a:ext>
            </a:extLst>
          </p:cNvPr>
          <p:cNvSpPr txBox="1"/>
          <p:nvPr/>
        </p:nvSpPr>
        <p:spPr>
          <a:xfrm>
            <a:off x="6277003" y="3514222"/>
            <a:ext cx="1404297" cy="75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Modernización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 guiamos en cada paso para modernizar tu negocio en la nube.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90">
            <a:extLst>
              <a:ext uri="{FF2B5EF4-FFF2-40B4-BE49-F238E27FC236}">
                <a16:creationId xmlns:a16="http://schemas.microsoft.com/office/drawing/2014/main" id="{3DB730DA-F0B1-8FAC-A366-4EBF4E4C021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270" y="241978"/>
            <a:ext cx="606395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 err="1">
                <a:solidFill>
                  <a:schemeClr val="lt2"/>
                </a:solidFill>
              </a:rPr>
              <a:t>OpenID</a:t>
            </a:r>
            <a:r>
              <a:rPr lang="es-419" sz="2600" dirty="0">
                <a:solidFill>
                  <a:schemeClr val="lt2"/>
                </a:solidFill>
              </a:rPr>
              <a:t> </a:t>
            </a:r>
            <a:r>
              <a:rPr lang="es-419" sz="2600" dirty="0" err="1">
                <a:solidFill>
                  <a:schemeClr val="lt2"/>
                </a:solidFill>
              </a:rPr>
              <a:t>Connect</a:t>
            </a:r>
            <a:r>
              <a:rPr lang="es-419" sz="2600" dirty="0">
                <a:solidFill>
                  <a:schemeClr val="lt2"/>
                </a:solidFill>
              </a:rPr>
              <a:t> – </a:t>
            </a:r>
            <a:r>
              <a:rPr lang="es-419" sz="2600" dirty="0" err="1">
                <a:solidFill>
                  <a:schemeClr val="lt2"/>
                </a:solidFill>
              </a:rPr>
              <a:t>Scopes</a:t>
            </a:r>
            <a:r>
              <a:rPr lang="es-419" sz="2600" dirty="0">
                <a:solidFill>
                  <a:schemeClr val="lt2"/>
                </a:solidFill>
              </a:rPr>
              <a:t> y </a:t>
            </a:r>
            <a:r>
              <a:rPr lang="es-419" sz="2600" dirty="0" err="1">
                <a:solidFill>
                  <a:schemeClr val="lt2"/>
                </a:solidFill>
              </a:rPr>
              <a:t>claims</a:t>
            </a:r>
            <a:endParaRPr sz="2600" dirty="0">
              <a:solidFill>
                <a:srgbClr val="43A0FF"/>
              </a:solidFill>
            </a:endParaRPr>
          </a:p>
        </p:txBody>
      </p:sp>
      <p:sp>
        <p:nvSpPr>
          <p:cNvPr id="683" name="Google Shape;683;p90">
            <a:extLst>
              <a:ext uri="{FF2B5EF4-FFF2-40B4-BE49-F238E27FC236}">
                <a16:creationId xmlns:a16="http://schemas.microsoft.com/office/drawing/2014/main" id="{2ACC33A1-BA66-B31A-4CE9-0034C594F6B2}"/>
              </a:ext>
            </a:extLst>
          </p:cNvPr>
          <p:cNvSpPr txBox="1"/>
          <p:nvPr/>
        </p:nvSpPr>
        <p:spPr>
          <a:xfrm>
            <a:off x="268270" y="1295821"/>
            <a:ext cx="40197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Claims</a:t>
            </a:r>
            <a:r>
              <a:rPr lang="es-ES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: 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Información contenida en el token.</a:t>
            </a:r>
            <a:b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</a:br>
            <a:b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</a:b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Claims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 estándar: Definidos en la RFC 7519.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Iss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 (</a:t>
            </a: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Issuer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): Emisor del token.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Sub (</a:t>
            </a: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Subject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): Identificador del usuario autenticado.      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Aud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 (</a:t>
            </a: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Audience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): Destinatario del token (por ejemplo, una API).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Exp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 (</a:t>
            </a: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Expiration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): Fecha de expiración del token.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Iat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 (</a:t>
            </a: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Issued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 At): Fecha de emisión del token.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Nbf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 (</a:t>
            </a: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Not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s-ES" sz="1200" dirty="0" err="1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Before</a:t>
            </a:r>
            <a:r>
              <a:rPr lang="es-ES" sz="1200" dirty="0">
                <a:solidFill>
                  <a:schemeClr val="lt2"/>
                </a:solidFill>
                <a:latin typeface="Poppins"/>
                <a:cs typeface="Poppins"/>
                <a:sym typeface="Poppins"/>
              </a:rPr>
              <a:t>): Fecha antes de la cual el token no es válido.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err="1">
                <a:solidFill>
                  <a:srgbClr val="43A1FF"/>
                </a:solidFill>
                <a:latin typeface="Poppins"/>
                <a:ea typeface="Poppins"/>
                <a:cs typeface="Poppins"/>
                <a:sym typeface="Poppins"/>
              </a:rPr>
              <a:t>Scopes</a:t>
            </a:r>
            <a:r>
              <a:rPr lang="es-ES" b="1" dirty="0">
                <a:solidFill>
                  <a:srgbClr val="43A1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s-ES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ES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Controla qué información puede solicitar una aplicación</a:t>
            </a:r>
          </a:p>
        </p:txBody>
      </p:sp>
      <p:pic>
        <p:nvPicPr>
          <p:cNvPr id="6146" name="Picture 2" descr="OpenID Connect - OIDC - IT Security &amp; Secure Digital Identities">
            <a:extLst>
              <a:ext uri="{FF2B5EF4-FFF2-40B4-BE49-F238E27FC236}">
                <a16:creationId xmlns:a16="http://schemas.microsoft.com/office/drawing/2014/main" id="{B0F3254C-F4CF-8407-6DB5-F01D2F662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098" y="1131554"/>
            <a:ext cx="3427295" cy="342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>
          <a:extLst>
            <a:ext uri="{FF2B5EF4-FFF2-40B4-BE49-F238E27FC236}">
              <a16:creationId xmlns:a16="http://schemas.microsoft.com/office/drawing/2014/main" id="{D967755F-36D6-CEC5-4022-EA4F66BC7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0">
            <a:extLst>
              <a:ext uri="{FF2B5EF4-FFF2-40B4-BE49-F238E27FC236}">
                <a16:creationId xmlns:a16="http://schemas.microsoft.com/office/drawing/2014/main" id="{C9F726B1-4DB3-F3E7-7C09-935ED4B7C3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269" y="241978"/>
            <a:ext cx="7829721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 err="1">
                <a:solidFill>
                  <a:schemeClr val="lt2"/>
                </a:solidFill>
              </a:rPr>
              <a:t>OpenID</a:t>
            </a:r>
            <a:r>
              <a:rPr lang="es-419" sz="2600" dirty="0">
                <a:solidFill>
                  <a:schemeClr val="lt2"/>
                </a:solidFill>
              </a:rPr>
              <a:t> </a:t>
            </a:r>
            <a:r>
              <a:rPr lang="es-419" sz="2600" dirty="0" err="1">
                <a:solidFill>
                  <a:schemeClr val="lt2"/>
                </a:solidFill>
              </a:rPr>
              <a:t>Connect</a:t>
            </a:r>
            <a:r>
              <a:rPr lang="es-419" sz="2600" dirty="0">
                <a:solidFill>
                  <a:schemeClr val="lt2"/>
                </a:solidFill>
              </a:rPr>
              <a:t> – Flujos de autenticación</a:t>
            </a:r>
            <a:endParaRPr sz="2600" dirty="0">
              <a:solidFill>
                <a:srgbClr val="43A0FF"/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D0F4DA4C-A099-710A-3034-D37289102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44" y="1226820"/>
            <a:ext cx="447184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83;p90">
            <a:extLst>
              <a:ext uri="{FF2B5EF4-FFF2-40B4-BE49-F238E27FC236}">
                <a16:creationId xmlns:a16="http://schemas.microsoft.com/office/drawing/2014/main" id="{3F39D2AE-ED36-26B9-D7A7-E4B906075CF6}"/>
              </a:ext>
            </a:extLst>
          </p:cNvPr>
          <p:cNvSpPr txBox="1"/>
          <p:nvPr/>
        </p:nvSpPr>
        <p:spPr>
          <a:xfrm>
            <a:off x="352090" y="2371710"/>
            <a:ext cx="4019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Authorization Code Flow</a:t>
            </a:r>
            <a:endParaRPr lang="es-ES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5736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>
          <a:extLst>
            <a:ext uri="{FF2B5EF4-FFF2-40B4-BE49-F238E27FC236}">
              <a16:creationId xmlns:a16="http://schemas.microsoft.com/office/drawing/2014/main" id="{BE7DB47F-BB0E-C1A1-114A-0BE102289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0">
            <a:extLst>
              <a:ext uri="{FF2B5EF4-FFF2-40B4-BE49-F238E27FC236}">
                <a16:creationId xmlns:a16="http://schemas.microsoft.com/office/drawing/2014/main" id="{D3F7553D-724F-7E1E-D8FB-87DF6B67DC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269" y="241978"/>
            <a:ext cx="7829721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 err="1">
                <a:solidFill>
                  <a:schemeClr val="lt2"/>
                </a:solidFill>
              </a:rPr>
              <a:t>OpenID</a:t>
            </a:r>
            <a:r>
              <a:rPr lang="es-419" sz="2600" dirty="0">
                <a:solidFill>
                  <a:schemeClr val="lt2"/>
                </a:solidFill>
              </a:rPr>
              <a:t> </a:t>
            </a:r>
            <a:r>
              <a:rPr lang="es-419" sz="2600" dirty="0" err="1">
                <a:solidFill>
                  <a:schemeClr val="lt2"/>
                </a:solidFill>
              </a:rPr>
              <a:t>Connect</a:t>
            </a:r>
            <a:r>
              <a:rPr lang="es-419" sz="2600" dirty="0">
                <a:solidFill>
                  <a:schemeClr val="lt2"/>
                </a:solidFill>
              </a:rPr>
              <a:t> – Flujos de autenticación</a:t>
            </a:r>
            <a:endParaRPr sz="2600" dirty="0">
              <a:solidFill>
                <a:srgbClr val="43A0FF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4FBFF2-2BC9-DDA3-B48B-D2F963F34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823" y="953653"/>
            <a:ext cx="4437697" cy="394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83;p90">
            <a:extLst>
              <a:ext uri="{FF2B5EF4-FFF2-40B4-BE49-F238E27FC236}">
                <a16:creationId xmlns:a16="http://schemas.microsoft.com/office/drawing/2014/main" id="{17208A97-49CB-E520-31AF-C5C88C1EC5CF}"/>
              </a:ext>
            </a:extLst>
          </p:cNvPr>
          <p:cNvSpPr txBox="1"/>
          <p:nvPr/>
        </p:nvSpPr>
        <p:spPr>
          <a:xfrm>
            <a:off x="352090" y="2371710"/>
            <a:ext cx="4019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Authorization Code Flow with PKCE</a:t>
            </a:r>
            <a:endParaRPr lang="es-ES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7742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>
          <a:extLst>
            <a:ext uri="{FF2B5EF4-FFF2-40B4-BE49-F238E27FC236}">
              <a16:creationId xmlns:a16="http://schemas.microsoft.com/office/drawing/2014/main" id="{E7A3B2CC-3069-9BE9-2C89-3C4FEB93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0">
            <a:extLst>
              <a:ext uri="{FF2B5EF4-FFF2-40B4-BE49-F238E27FC236}">
                <a16:creationId xmlns:a16="http://schemas.microsoft.com/office/drawing/2014/main" id="{90021D72-C456-2B16-2D82-E9E56EB315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269" y="241978"/>
            <a:ext cx="7829721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 err="1">
                <a:solidFill>
                  <a:schemeClr val="lt2"/>
                </a:solidFill>
              </a:rPr>
              <a:t>OpenID</a:t>
            </a:r>
            <a:r>
              <a:rPr lang="es-419" sz="2600" dirty="0">
                <a:solidFill>
                  <a:schemeClr val="lt2"/>
                </a:solidFill>
              </a:rPr>
              <a:t> </a:t>
            </a:r>
            <a:r>
              <a:rPr lang="es-419" sz="2600" dirty="0" err="1">
                <a:solidFill>
                  <a:schemeClr val="lt2"/>
                </a:solidFill>
              </a:rPr>
              <a:t>Connect</a:t>
            </a:r>
            <a:r>
              <a:rPr lang="es-419" sz="2600" dirty="0">
                <a:solidFill>
                  <a:schemeClr val="lt2"/>
                </a:solidFill>
              </a:rPr>
              <a:t> – Flujos de autenticación</a:t>
            </a:r>
            <a:endParaRPr sz="2600" dirty="0">
              <a:solidFill>
                <a:srgbClr val="43A0FF"/>
              </a:solidFill>
            </a:endParaRPr>
          </a:p>
        </p:txBody>
      </p:sp>
      <p:sp>
        <p:nvSpPr>
          <p:cNvPr id="2" name="Google Shape;683;p90">
            <a:extLst>
              <a:ext uri="{FF2B5EF4-FFF2-40B4-BE49-F238E27FC236}">
                <a16:creationId xmlns:a16="http://schemas.microsoft.com/office/drawing/2014/main" id="{B28B6E11-7D2B-AA62-5B19-B8914C3036FA}"/>
              </a:ext>
            </a:extLst>
          </p:cNvPr>
          <p:cNvSpPr txBox="1"/>
          <p:nvPr/>
        </p:nvSpPr>
        <p:spPr>
          <a:xfrm>
            <a:off x="352090" y="2371710"/>
            <a:ext cx="4019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Implicit Flow</a:t>
            </a:r>
            <a:endParaRPr lang="es-ES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891EAA9-F580-DAA4-70F0-638D2057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13349"/>
            <a:ext cx="5478780" cy="311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891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>
          <a:extLst>
            <a:ext uri="{FF2B5EF4-FFF2-40B4-BE49-F238E27FC236}">
              <a16:creationId xmlns:a16="http://schemas.microsoft.com/office/drawing/2014/main" id="{FEDD7754-1542-D89B-4BEA-4BCF4CD30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0">
            <a:extLst>
              <a:ext uri="{FF2B5EF4-FFF2-40B4-BE49-F238E27FC236}">
                <a16:creationId xmlns:a16="http://schemas.microsoft.com/office/drawing/2014/main" id="{C5B954B7-1A0C-BE46-DD60-6626AFE1847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269" y="241978"/>
            <a:ext cx="7829721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 err="1">
                <a:solidFill>
                  <a:schemeClr val="lt2"/>
                </a:solidFill>
              </a:rPr>
              <a:t>OpenID</a:t>
            </a:r>
            <a:r>
              <a:rPr lang="es-419" sz="2600" dirty="0">
                <a:solidFill>
                  <a:schemeClr val="lt2"/>
                </a:solidFill>
              </a:rPr>
              <a:t> </a:t>
            </a:r>
            <a:r>
              <a:rPr lang="es-419" sz="2600" dirty="0" err="1">
                <a:solidFill>
                  <a:schemeClr val="lt2"/>
                </a:solidFill>
              </a:rPr>
              <a:t>Connect</a:t>
            </a:r>
            <a:r>
              <a:rPr lang="es-419" sz="2600" dirty="0">
                <a:solidFill>
                  <a:schemeClr val="lt2"/>
                </a:solidFill>
              </a:rPr>
              <a:t> – Flujos de autenticación</a:t>
            </a:r>
            <a:endParaRPr sz="2600" dirty="0">
              <a:solidFill>
                <a:srgbClr val="43A0FF"/>
              </a:solidFill>
            </a:endParaRPr>
          </a:p>
        </p:txBody>
      </p:sp>
      <p:sp>
        <p:nvSpPr>
          <p:cNvPr id="2" name="Google Shape;683;p90">
            <a:extLst>
              <a:ext uri="{FF2B5EF4-FFF2-40B4-BE49-F238E27FC236}">
                <a16:creationId xmlns:a16="http://schemas.microsoft.com/office/drawing/2014/main" id="{E06A1D78-D3EB-762C-2FDC-64824BCF128B}"/>
              </a:ext>
            </a:extLst>
          </p:cNvPr>
          <p:cNvSpPr txBox="1"/>
          <p:nvPr/>
        </p:nvSpPr>
        <p:spPr>
          <a:xfrm>
            <a:off x="352090" y="2371710"/>
            <a:ext cx="40197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Client Credentials</a:t>
            </a:r>
            <a:endParaRPr lang="es-ES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9FE146-C49E-149C-CD84-6D9516CB3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768" y="958172"/>
            <a:ext cx="522922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52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>
          <a:extLst>
            <a:ext uri="{FF2B5EF4-FFF2-40B4-BE49-F238E27FC236}">
              <a16:creationId xmlns:a16="http://schemas.microsoft.com/office/drawing/2014/main" id="{7C742B89-49A6-9D7C-828E-E340C3D33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0">
            <a:extLst>
              <a:ext uri="{FF2B5EF4-FFF2-40B4-BE49-F238E27FC236}">
                <a16:creationId xmlns:a16="http://schemas.microsoft.com/office/drawing/2014/main" id="{483CCB5F-264D-B5A4-BC1E-80C0209B67E4}"/>
              </a:ext>
            </a:extLst>
          </p:cNvPr>
          <p:cNvSpPr txBox="1"/>
          <p:nvPr/>
        </p:nvSpPr>
        <p:spPr>
          <a:xfrm>
            <a:off x="6693694" y="2465342"/>
            <a:ext cx="1404297" cy="75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Estrategia de DRP</a:t>
            </a:r>
            <a:endParaRPr sz="14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Planificamos la mejor estrategia para asegurar al continuidad de tu negocio.</a:t>
            </a:r>
            <a:endParaRPr sz="14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90">
            <a:extLst>
              <a:ext uri="{FF2B5EF4-FFF2-40B4-BE49-F238E27FC236}">
                <a16:creationId xmlns:a16="http://schemas.microsoft.com/office/drawing/2014/main" id="{A91E814C-DCE9-8023-76D6-AF721B85476A}"/>
              </a:ext>
            </a:extLst>
          </p:cNvPr>
          <p:cNvSpPr txBox="1"/>
          <p:nvPr/>
        </p:nvSpPr>
        <p:spPr>
          <a:xfrm>
            <a:off x="6277003" y="3514222"/>
            <a:ext cx="1404297" cy="75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Modernización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 guiamos en cada paso para modernizar tu negocio en la nube.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90">
            <a:extLst>
              <a:ext uri="{FF2B5EF4-FFF2-40B4-BE49-F238E27FC236}">
                <a16:creationId xmlns:a16="http://schemas.microsoft.com/office/drawing/2014/main" id="{4AE05F4F-411F-B0FF-4FAB-D78E6A0324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270" y="241978"/>
            <a:ext cx="606395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>
                <a:solidFill>
                  <a:schemeClr val="lt2"/>
                </a:solidFill>
              </a:rPr>
              <a:t>SAML</a:t>
            </a:r>
            <a:endParaRPr sz="2600" dirty="0">
              <a:solidFill>
                <a:srgbClr val="43A0FF"/>
              </a:solidFill>
            </a:endParaRPr>
          </a:p>
        </p:txBody>
      </p:sp>
      <p:sp>
        <p:nvSpPr>
          <p:cNvPr id="683" name="Google Shape;683;p90">
            <a:extLst>
              <a:ext uri="{FF2B5EF4-FFF2-40B4-BE49-F238E27FC236}">
                <a16:creationId xmlns:a16="http://schemas.microsoft.com/office/drawing/2014/main" id="{19D7F5E0-0F13-447B-2B0C-67D1A1B502AA}"/>
              </a:ext>
            </a:extLst>
          </p:cNvPr>
          <p:cNvSpPr txBox="1"/>
          <p:nvPr/>
        </p:nvSpPr>
        <p:spPr>
          <a:xfrm>
            <a:off x="268270" y="1295821"/>
            <a:ext cx="40197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Otro protocolo: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XML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Autenticación federada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ES" sz="1200" dirty="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Se basa en SAML </a:t>
            </a:r>
            <a:r>
              <a:rPr lang="es-ES" sz="1200" dirty="0" err="1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Assertion</a:t>
            </a:r>
            <a:endParaRPr lang="es-ES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S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1B2289-3BBA-8993-7C22-F470CBDD8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421" y="84783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7E1D01D-84D5-0D00-2702-E1480C4F9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01" y="2438401"/>
            <a:ext cx="5744377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8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>
          <a:extLst>
            <a:ext uri="{FF2B5EF4-FFF2-40B4-BE49-F238E27FC236}">
              <a16:creationId xmlns:a16="http://schemas.microsoft.com/office/drawing/2014/main" id="{929C6CF2-A4B9-37E5-0555-2D1A431C8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0">
            <a:extLst>
              <a:ext uri="{FF2B5EF4-FFF2-40B4-BE49-F238E27FC236}">
                <a16:creationId xmlns:a16="http://schemas.microsoft.com/office/drawing/2014/main" id="{B026C8D1-85A7-A07B-9DEF-8C9F908CB83F}"/>
              </a:ext>
            </a:extLst>
          </p:cNvPr>
          <p:cNvSpPr txBox="1"/>
          <p:nvPr/>
        </p:nvSpPr>
        <p:spPr>
          <a:xfrm>
            <a:off x="6277003" y="3514222"/>
            <a:ext cx="1404297" cy="75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Modernización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 guiamos en cada paso para modernizar tu negocio en la nube.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0" name="Google Shape;680;p90">
            <a:extLst>
              <a:ext uri="{FF2B5EF4-FFF2-40B4-BE49-F238E27FC236}">
                <a16:creationId xmlns:a16="http://schemas.microsoft.com/office/drawing/2014/main" id="{EB9F28A1-4AE0-03DF-C19F-CC74A136A5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8270" y="241978"/>
            <a:ext cx="606395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600" dirty="0">
                <a:solidFill>
                  <a:schemeClr val="lt2"/>
                </a:solidFill>
              </a:rPr>
              <a:t>SAML – flujo de </a:t>
            </a:r>
            <a:r>
              <a:rPr lang="es-419" sz="2600" dirty="0" err="1">
                <a:solidFill>
                  <a:schemeClr val="lt2"/>
                </a:solidFill>
              </a:rPr>
              <a:t>autenticacion</a:t>
            </a:r>
            <a:endParaRPr sz="2600" dirty="0">
              <a:solidFill>
                <a:srgbClr val="43A0FF"/>
              </a:solidFill>
            </a:endParaRPr>
          </a:p>
        </p:txBody>
      </p:sp>
      <p:pic>
        <p:nvPicPr>
          <p:cNvPr id="2050" name="Picture 2" descr="Flujo de trabajo SAML">
            <a:extLst>
              <a:ext uri="{FF2B5EF4-FFF2-40B4-BE49-F238E27FC236}">
                <a16:creationId xmlns:a16="http://schemas.microsoft.com/office/drawing/2014/main" id="{BD370148-C9FD-9014-8B8C-4EAF6F60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65" y="924092"/>
            <a:ext cx="5614670" cy="374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303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4"/>
          <p:cNvSpPr/>
          <p:nvPr/>
        </p:nvSpPr>
        <p:spPr>
          <a:xfrm>
            <a:off x="0" y="-137"/>
            <a:ext cx="3999849" cy="5143773"/>
          </a:xfrm>
          <a:custGeom>
            <a:avLst/>
            <a:gdLst/>
            <a:ahLst/>
            <a:cxnLst/>
            <a:rect l="l" t="t" r="r" b="b"/>
            <a:pathLst>
              <a:path w="811740" h="1043891" extrusionOk="0">
                <a:moveTo>
                  <a:pt x="0" y="0"/>
                </a:moveTo>
                <a:lnTo>
                  <a:pt x="811740" y="0"/>
                </a:lnTo>
                <a:lnTo>
                  <a:pt x="811740" y="1043891"/>
                </a:lnTo>
                <a:lnTo>
                  <a:pt x="0" y="10438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877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84"/>
          <p:cNvSpPr txBox="1">
            <a:spLocks noGrp="1"/>
          </p:cNvSpPr>
          <p:nvPr>
            <p:ph type="title"/>
          </p:nvPr>
        </p:nvSpPr>
        <p:spPr>
          <a:xfrm>
            <a:off x="4600610" y="565587"/>
            <a:ext cx="3915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Sobre</a:t>
            </a:r>
            <a:r>
              <a:rPr lang="es-419" sz="2600" dirty="0">
                <a:solidFill>
                  <a:srgbClr val="43A0FF"/>
                </a:solidFill>
              </a:rPr>
              <a:t> </a:t>
            </a:r>
            <a:r>
              <a:rPr lang="es-419" sz="2600" dirty="0">
                <a:solidFill>
                  <a:srgbClr val="18212F"/>
                </a:solidFill>
              </a:rPr>
              <a:t>Mi</a:t>
            </a:r>
            <a:endParaRPr sz="2600" dirty="0">
              <a:solidFill>
                <a:srgbClr val="18212F"/>
              </a:solidFill>
            </a:endParaRPr>
          </a:p>
        </p:txBody>
      </p:sp>
      <p:sp>
        <p:nvSpPr>
          <p:cNvPr id="318" name="Google Shape;318;p84"/>
          <p:cNvSpPr txBox="1"/>
          <p:nvPr/>
        </p:nvSpPr>
        <p:spPr>
          <a:xfrm>
            <a:off x="4572001" y="1262738"/>
            <a:ext cx="3840900" cy="276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Desarrollador hace mas de 15 años.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Devops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hace mas de 5 años.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Integrante de 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Nublit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Domus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desde hace 3 años.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Líder técnico en varias industrias.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Habido lector.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84"/>
          <p:cNvSpPr/>
          <p:nvPr/>
        </p:nvSpPr>
        <p:spPr>
          <a:xfrm>
            <a:off x="4355850" y="3289238"/>
            <a:ext cx="27000" cy="1107300"/>
          </a:xfrm>
          <a:prstGeom prst="rect">
            <a:avLst/>
          </a:prstGeom>
          <a:solidFill>
            <a:srgbClr val="43A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D68E63A-A526-07BD-CEC3-6B63610B2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696;p91">
            <a:extLst>
              <a:ext uri="{FF2B5EF4-FFF2-40B4-BE49-F238E27FC236}">
                <a16:creationId xmlns:a16="http://schemas.microsoft.com/office/drawing/2014/main" id="{93E0BCFE-634E-9101-A7F3-DD987093382E}"/>
              </a:ext>
            </a:extLst>
          </p:cNvPr>
          <p:cNvSpPr/>
          <p:nvPr/>
        </p:nvSpPr>
        <p:spPr>
          <a:xfrm>
            <a:off x="450472" y="338932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696;p91">
            <a:extLst>
              <a:ext uri="{FF2B5EF4-FFF2-40B4-BE49-F238E27FC236}">
                <a16:creationId xmlns:a16="http://schemas.microsoft.com/office/drawing/2014/main" id="{B27A662A-6A1C-6356-B590-5CF1F560D070}"/>
              </a:ext>
            </a:extLst>
          </p:cNvPr>
          <p:cNvSpPr/>
          <p:nvPr/>
        </p:nvSpPr>
        <p:spPr>
          <a:xfrm>
            <a:off x="450472" y="2085111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88"/>
          <p:cNvSpPr txBox="1">
            <a:spLocks noGrp="1"/>
          </p:cNvSpPr>
          <p:nvPr>
            <p:ph type="title" idx="4294967295"/>
          </p:nvPr>
        </p:nvSpPr>
        <p:spPr>
          <a:xfrm>
            <a:off x="293136" y="368235"/>
            <a:ext cx="391530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AR" sz="2600" dirty="0" err="1">
                <a:solidFill>
                  <a:srgbClr val="FEFFFF"/>
                </a:solidFill>
              </a:rPr>
              <a:t>Keycloak</a:t>
            </a:r>
            <a:r>
              <a:rPr lang="es-AR" sz="2600" dirty="0">
                <a:solidFill>
                  <a:srgbClr val="FEFFFF"/>
                </a:solidFill>
              </a:rPr>
              <a:t> - ¿Qué es?</a:t>
            </a:r>
            <a:endParaRPr sz="2600" dirty="0">
              <a:solidFill>
                <a:srgbClr val="FEFFFF"/>
              </a:solidFill>
            </a:endParaRPr>
          </a:p>
        </p:txBody>
      </p:sp>
      <p:sp>
        <p:nvSpPr>
          <p:cNvPr id="6" name="Google Shape;692;p91">
            <a:extLst>
              <a:ext uri="{FF2B5EF4-FFF2-40B4-BE49-F238E27FC236}">
                <a16:creationId xmlns:a16="http://schemas.microsoft.com/office/drawing/2014/main" id="{A178D394-826D-7BDB-76D5-F4123B361034}"/>
              </a:ext>
            </a:extLst>
          </p:cNvPr>
          <p:cNvSpPr/>
          <p:nvPr/>
        </p:nvSpPr>
        <p:spPr>
          <a:xfrm>
            <a:off x="794822" y="1419937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3;p91">
            <a:extLst>
              <a:ext uri="{FF2B5EF4-FFF2-40B4-BE49-F238E27FC236}">
                <a16:creationId xmlns:a16="http://schemas.microsoft.com/office/drawing/2014/main" id="{844FEDC7-7758-8D03-DF90-1ABBF06E5CEE}"/>
              </a:ext>
            </a:extLst>
          </p:cNvPr>
          <p:cNvSpPr/>
          <p:nvPr/>
        </p:nvSpPr>
        <p:spPr>
          <a:xfrm>
            <a:off x="990884" y="1577161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4;p91">
            <a:extLst>
              <a:ext uri="{FF2B5EF4-FFF2-40B4-BE49-F238E27FC236}">
                <a16:creationId xmlns:a16="http://schemas.microsoft.com/office/drawing/2014/main" id="{0A2215D6-4BCB-B3EC-13B6-EC3DEB0AC486}"/>
              </a:ext>
            </a:extLst>
          </p:cNvPr>
          <p:cNvSpPr/>
          <p:nvPr/>
        </p:nvSpPr>
        <p:spPr>
          <a:xfrm>
            <a:off x="1020247" y="1645362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695;p91">
            <a:extLst>
              <a:ext uri="{FF2B5EF4-FFF2-40B4-BE49-F238E27FC236}">
                <a16:creationId xmlns:a16="http://schemas.microsoft.com/office/drawing/2014/main" id="{E8417E7C-0609-312C-45E4-240CC334AA86}"/>
              </a:ext>
            </a:extLst>
          </p:cNvPr>
          <p:cNvSpPr/>
          <p:nvPr/>
        </p:nvSpPr>
        <p:spPr>
          <a:xfrm>
            <a:off x="1110735" y="16898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697;p91">
            <a:extLst>
              <a:ext uri="{FF2B5EF4-FFF2-40B4-BE49-F238E27FC236}">
                <a16:creationId xmlns:a16="http://schemas.microsoft.com/office/drawing/2014/main" id="{5819C11C-FE5F-5F8C-C9E8-708F5A37E8B3}"/>
              </a:ext>
            </a:extLst>
          </p:cNvPr>
          <p:cNvSpPr/>
          <p:nvPr/>
        </p:nvSpPr>
        <p:spPr>
          <a:xfrm>
            <a:off x="651947" y="2297825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698;p91">
            <a:extLst>
              <a:ext uri="{FF2B5EF4-FFF2-40B4-BE49-F238E27FC236}">
                <a16:creationId xmlns:a16="http://schemas.microsoft.com/office/drawing/2014/main" id="{107A090D-8150-C8E7-9693-D12F2252D745}"/>
              </a:ext>
            </a:extLst>
          </p:cNvPr>
          <p:cNvSpPr/>
          <p:nvPr/>
        </p:nvSpPr>
        <p:spPr>
          <a:xfrm>
            <a:off x="697985" y="2342275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699;p91">
            <a:extLst>
              <a:ext uri="{FF2B5EF4-FFF2-40B4-BE49-F238E27FC236}">
                <a16:creationId xmlns:a16="http://schemas.microsoft.com/office/drawing/2014/main" id="{EADA9DC8-5C88-C86D-FB6A-6303D6AE108B}"/>
              </a:ext>
            </a:extLst>
          </p:cNvPr>
          <p:cNvSpPr/>
          <p:nvPr/>
        </p:nvSpPr>
        <p:spPr>
          <a:xfrm>
            <a:off x="794822" y="2732800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700;p91">
            <a:extLst>
              <a:ext uri="{FF2B5EF4-FFF2-40B4-BE49-F238E27FC236}">
                <a16:creationId xmlns:a16="http://schemas.microsoft.com/office/drawing/2014/main" id="{2E95DE6A-935C-691F-09CE-F601F6D8F58D}"/>
              </a:ext>
            </a:extLst>
          </p:cNvPr>
          <p:cNvSpPr/>
          <p:nvPr/>
        </p:nvSpPr>
        <p:spPr>
          <a:xfrm>
            <a:off x="1020247" y="2956637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1;p91">
            <a:extLst>
              <a:ext uri="{FF2B5EF4-FFF2-40B4-BE49-F238E27FC236}">
                <a16:creationId xmlns:a16="http://schemas.microsoft.com/office/drawing/2014/main" id="{F160EF38-7E2D-781A-D1B4-1C23A7E51AD1}"/>
              </a:ext>
            </a:extLst>
          </p:cNvPr>
          <p:cNvSpPr/>
          <p:nvPr/>
        </p:nvSpPr>
        <p:spPr>
          <a:xfrm>
            <a:off x="1066285" y="3002675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703;p91">
            <a:extLst>
              <a:ext uri="{FF2B5EF4-FFF2-40B4-BE49-F238E27FC236}">
                <a16:creationId xmlns:a16="http://schemas.microsoft.com/office/drawing/2014/main" id="{A660E9FD-268D-2858-5E83-0A264A14790D}"/>
              </a:ext>
            </a:extLst>
          </p:cNvPr>
          <p:cNvSpPr/>
          <p:nvPr/>
        </p:nvSpPr>
        <p:spPr>
          <a:xfrm>
            <a:off x="651947" y="3609100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4;p91">
            <a:extLst>
              <a:ext uri="{FF2B5EF4-FFF2-40B4-BE49-F238E27FC236}">
                <a16:creationId xmlns:a16="http://schemas.microsoft.com/office/drawing/2014/main" id="{7E60E4CC-2D14-6A3B-9969-3F1ADD9B0F28}"/>
              </a:ext>
            </a:extLst>
          </p:cNvPr>
          <p:cNvSpPr/>
          <p:nvPr/>
        </p:nvSpPr>
        <p:spPr>
          <a:xfrm>
            <a:off x="697985" y="3655137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8"/>
                  <a:pt x="17" y="0"/>
                  <a:pt x="39" y="0"/>
                </a:cubicBezTo>
                <a:cubicBezTo>
                  <a:pt x="60" y="0"/>
                  <a:pt x="77" y="19"/>
                  <a:pt x="77" y="40"/>
                </a:cubicBezTo>
                <a:close/>
              </a:path>
            </a:pathLst>
          </a:custGeom>
          <a:solidFill>
            <a:srgbClr val="7E03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5;p91">
            <a:extLst>
              <a:ext uri="{FF2B5EF4-FFF2-40B4-BE49-F238E27FC236}">
                <a16:creationId xmlns:a16="http://schemas.microsoft.com/office/drawing/2014/main" id="{91744530-0020-18BE-E5B1-29CBC5C5D7B4}"/>
              </a:ext>
            </a:extLst>
          </p:cNvPr>
          <p:cNvSpPr txBox="1"/>
          <p:nvPr/>
        </p:nvSpPr>
        <p:spPr>
          <a:xfrm>
            <a:off x="1300912" y="1634343"/>
            <a:ext cx="20439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Single </a:t>
            </a: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Sign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(SSO)</a:t>
            </a:r>
            <a:endParaRPr dirty="0"/>
          </a:p>
        </p:txBody>
      </p:sp>
      <p:sp>
        <p:nvSpPr>
          <p:cNvPr id="20" name="Google Shape;706;p91">
            <a:extLst>
              <a:ext uri="{FF2B5EF4-FFF2-40B4-BE49-F238E27FC236}">
                <a16:creationId xmlns:a16="http://schemas.microsoft.com/office/drawing/2014/main" id="{E8631000-2706-E73F-03FC-7019696B6984}"/>
              </a:ext>
            </a:extLst>
          </p:cNvPr>
          <p:cNvSpPr/>
          <p:nvPr/>
        </p:nvSpPr>
        <p:spPr>
          <a:xfrm>
            <a:off x="592559" y="2232786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07;p91">
            <a:extLst>
              <a:ext uri="{FF2B5EF4-FFF2-40B4-BE49-F238E27FC236}">
                <a16:creationId xmlns:a16="http://schemas.microsoft.com/office/drawing/2014/main" id="{5AF0801D-A6B7-CA86-5D8C-35344D1A7783}"/>
              </a:ext>
            </a:extLst>
          </p:cNvPr>
          <p:cNvSpPr/>
          <p:nvPr/>
        </p:nvSpPr>
        <p:spPr>
          <a:xfrm>
            <a:off x="712410" y="2345437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08;p91">
            <a:extLst>
              <a:ext uri="{FF2B5EF4-FFF2-40B4-BE49-F238E27FC236}">
                <a16:creationId xmlns:a16="http://schemas.microsoft.com/office/drawing/2014/main" id="{B6842414-263E-739F-4C31-D00F874306CD}"/>
              </a:ext>
            </a:extLst>
          </p:cNvPr>
          <p:cNvSpPr txBox="1"/>
          <p:nvPr/>
        </p:nvSpPr>
        <p:spPr>
          <a:xfrm>
            <a:off x="651947" y="2231830"/>
            <a:ext cx="331298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Autenticación por estándares (OIDC,Oauth2 y SAML2)</a:t>
            </a:r>
            <a:endParaRPr dirty="0"/>
          </a:p>
        </p:txBody>
      </p:sp>
      <p:sp>
        <p:nvSpPr>
          <p:cNvPr id="23" name="Google Shape;709;p91">
            <a:extLst>
              <a:ext uri="{FF2B5EF4-FFF2-40B4-BE49-F238E27FC236}">
                <a16:creationId xmlns:a16="http://schemas.microsoft.com/office/drawing/2014/main" id="{DFE643A7-5E57-C8E8-7C0E-44A8CF50D118}"/>
              </a:ext>
            </a:extLst>
          </p:cNvPr>
          <p:cNvSpPr/>
          <p:nvPr/>
        </p:nvSpPr>
        <p:spPr>
          <a:xfrm>
            <a:off x="963984" y="2886861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710;p91">
            <a:extLst>
              <a:ext uri="{FF2B5EF4-FFF2-40B4-BE49-F238E27FC236}">
                <a16:creationId xmlns:a16="http://schemas.microsoft.com/office/drawing/2014/main" id="{543B28EC-78EA-7617-FC6E-E8C8D0B248B4}"/>
              </a:ext>
            </a:extLst>
          </p:cNvPr>
          <p:cNvSpPr/>
          <p:nvPr/>
        </p:nvSpPr>
        <p:spPr>
          <a:xfrm>
            <a:off x="1083835" y="29995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711;p91">
            <a:extLst>
              <a:ext uri="{FF2B5EF4-FFF2-40B4-BE49-F238E27FC236}">
                <a16:creationId xmlns:a16="http://schemas.microsoft.com/office/drawing/2014/main" id="{595034B9-20B7-E967-FF83-9EF503B56262}"/>
              </a:ext>
            </a:extLst>
          </p:cNvPr>
          <p:cNvSpPr txBox="1"/>
          <p:nvPr/>
        </p:nvSpPr>
        <p:spPr>
          <a:xfrm>
            <a:off x="1209952" y="2966748"/>
            <a:ext cx="305724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Autenticacion</a:t>
            </a: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419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multifactor</a:t>
            </a:r>
            <a:endParaRPr dirty="0"/>
          </a:p>
        </p:txBody>
      </p:sp>
      <p:sp>
        <p:nvSpPr>
          <p:cNvPr id="26" name="Google Shape;712;p91">
            <a:extLst>
              <a:ext uri="{FF2B5EF4-FFF2-40B4-BE49-F238E27FC236}">
                <a16:creationId xmlns:a16="http://schemas.microsoft.com/office/drawing/2014/main" id="{C64D9F81-E388-2330-72D6-1671F0FCC512}"/>
              </a:ext>
            </a:extLst>
          </p:cNvPr>
          <p:cNvSpPr/>
          <p:nvPr/>
        </p:nvSpPr>
        <p:spPr>
          <a:xfrm>
            <a:off x="592559" y="3540936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713;p91">
            <a:extLst>
              <a:ext uri="{FF2B5EF4-FFF2-40B4-BE49-F238E27FC236}">
                <a16:creationId xmlns:a16="http://schemas.microsoft.com/office/drawing/2014/main" id="{56B8DE66-D601-8E87-5C16-832E03B98579}"/>
              </a:ext>
            </a:extLst>
          </p:cNvPr>
          <p:cNvSpPr/>
          <p:nvPr/>
        </p:nvSpPr>
        <p:spPr>
          <a:xfrm>
            <a:off x="712410" y="3653587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714;p91">
            <a:extLst>
              <a:ext uri="{FF2B5EF4-FFF2-40B4-BE49-F238E27FC236}">
                <a16:creationId xmlns:a16="http://schemas.microsoft.com/office/drawing/2014/main" id="{75CBA2BD-6E22-7191-C926-993D4D73EFAD}"/>
              </a:ext>
            </a:extLst>
          </p:cNvPr>
          <p:cNvSpPr txBox="1"/>
          <p:nvPr/>
        </p:nvSpPr>
        <p:spPr>
          <a:xfrm>
            <a:off x="794822" y="3640073"/>
            <a:ext cx="280181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Gestion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usuarios y roles</a:t>
            </a: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sp>
        <p:nvSpPr>
          <p:cNvPr id="31" name="Google Shape;696;p91">
            <a:extLst>
              <a:ext uri="{FF2B5EF4-FFF2-40B4-BE49-F238E27FC236}">
                <a16:creationId xmlns:a16="http://schemas.microsoft.com/office/drawing/2014/main" id="{2D8EC907-D02F-2E18-8BEF-AD3D18D995E5}"/>
              </a:ext>
            </a:extLst>
          </p:cNvPr>
          <p:cNvSpPr/>
          <p:nvPr/>
        </p:nvSpPr>
        <p:spPr>
          <a:xfrm>
            <a:off x="4644937" y="338932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696;p91">
            <a:extLst>
              <a:ext uri="{FF2B5EF4-FFF2-40B4-BE49-F238E27FC236}">
                <a16:creationId xmlns:a16="http://schemas.microsoft.com/office/drawing/2014/main" id="{C9641BDF-3898-E26D-6187-E2D4B414DC27}"/>
              </a:ext>
            </a:extLst>
          </p:cNvPr>
          <p:cNvSpPr/>
          <p:nvPr/>
        </p:nvSpPr>
        <p:spPr>
          <a:xfrm>
            <a:off x="4644937" y="2085111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692;p91">
            <a:extLst>
              <a:ext uri="{FF2B5EF4-FFF2-40B4-BE49-F238E27FC236}">
                <a16:creationId xmlns:a16="http://schemas.microsoft.com/office/drawing/2014/main" id="{FD6BD18D-9769-3A1C-815B-5C38F635F47D}"/>
              </a:ext>
            </a:extLst>
          </p:cNvPr>
          <p:cNvSpPr/>
          <p:nvPr/>
        </p:nvSpPr>
        <p:spPr>
          <a:xfrm>
            <a:off x="4989287" y="1419937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693;p91">
            <a:extLst>
              <a:ext uri="{FF2B5EF4-FFF2-40B4-BE49-F238E27FC236}">
                <a16:creationId xmlns:a16="http://schemas.microsoft.com/office/drawing/2014/main" id="{A4A1B92C-F114-56E3-52A5-912EAEC1613E}"/>
              </a:ext>
            </a:extLst>
          </p:cNvPr>
          <p:cNvSpPr/>
          <p:nvPr/>
        </p:nvSpPr>
        <p:spPr>
          <a:xfrm>
            <a:off x="5185349" y="1577161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694;p91">
            <a:extLst>
              <a:ext uri="{FF2B5EF4-FFF2-40B4-BE49-F238E27FC236}">
                <a16:creationId xmlns:a16="http://schemas.microsoft.com/office/drawing/2014/main" id="{890151B2-E308-E08D-9A61-344C952B32DF}"/>
              </a:ext>
            </a:extLst>
          </p:cNvPr>
          <p:cNvSpPr/>
          <p:nvPr/>
        </p:nvSpPr>
        <p:spPr>
          <a:xfrm>
            <a:off x="5214712" y="1645362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695;p91">
            <a:extLst>
              <a:ext uri="{FF2B5EF4-FFF2-40B4-BE49-F238E27FC236}">
                <a16:creationId xmlns:a16="http://schemas.microsoft.com/office/drawing/2014/main" id="{5BB1135C-AE1E-2209-8143-BB9B4985EBB0}"/>
              </a:ext>
            </a:extLst>
          </p:cNvPr>
          <p:cNvSpPr/>
          <p:nvPr/>
        </p:nvSpPr>
        <p:spPr>
          <a:xfrm>
            <a:off x="5305200" y="16898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697;p91">
            <a:extLst>
              <a:ext uri="{FF2B5EF4-FFF2-40B4-BE49-F238E27FC236}">
                <a16:creationId xmlns:a16="http://schemas.microsoft.com/office/drawing/2014/main" id="{06ACFEC2-FE45-AFA1-15FE-E001AF292197}"/>
              </a:ext>
            </a:extLst>
          </p:cNvPr>
          <p:cNvSpPr/>
          <p:nvPr/>
        </p:nvSpPr>
        <p:spPr>
          <a:xfrm>
            <a:off x="4846412" y="2297825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698;p91">
            <a:extLst>
              <a:ext uri="{FF2B5EF4-FFF2-40B4-BE49-F238E27FC236}">
                <a16:creationId xmlns:a16="http://schemas.microsoft.com/office/drawing/2014/main" id="{66CF5837-25B1-3270-FFE8-823944D29423}"/>
              </a:ext>
            </a:extLst>
          </p:cNvPr>
          <p:cNvSpPr/>
          <p:nvPr/>
        </p:nvSpPr>
        <p:spPr>
          <a:xfrm>
            <a:off x="4892450" y="2342275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699;p91">
            <a:extLst>
              <a:ext uri="{FF2B5EF4-FFF2-40B4-BE49-F238E27FC236}">
                <a16:creationId xmlns:a16="http://schemas.microsoft.com/office/drawing/2014/main" id="{69ECF3B9-1DC7-29F8-BDB9-60F5BCAB4DEF}"/>
              </a:ext>
            </a:extLst>
          </p:cNvPr>
          <p:cNvSpPr/>
          <p:nvPr/>
        </p:nvSpPr>
        <p:spPr>
          <a:xfrm>
            <a:off x="4989287" y="2732800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700;p91">
            <a:extLst>
              <a:ext uri="{FF2B5EF4-FFF2-40B4-BE49-F238E27FC236}">
                <a16:creationId xmlns:a16="http://schemas.microsoft.com/office/drawing/2014/main" id="{F30B11FE-B583-1D1C-1F08-D4AB6226BA6B}"/>
              </a:ext>
            </a:extLst>
          </p:cNvPr>
          <p:cNvSpPr/>
          <p:nvPr/>
        </p:nvSpPr>
        <p:spPr>
          <a:xfrm>
            <a:off x="5214712" y="2956637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701;p91">
            <a:extLst>
              <a:ext uri="{FF2B5EF4-FFF2-40B4-BE49-F238E27FC236}">
                <a16:creationId xmlns:a16="http://schemas.microsoft.com/office/drawing/2014/main" id="{337C9BEA-911F-04D6-56DC-5AE35E56C1B7}"/>
              </a:ext>
            </a:extLst>
          </p:cNvPr>
          <p:cNvSpPr/>
          <p:nvPr/>
        </p:nvSpPr>
        <p:spPr>
          <a:xfrm>
            <a:off x="5260750" y="3002675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703;p91">
            <a:extLst>
              <a:ext uri="{FF2B5EF4-FFF2-40B4-BE49-F238E27FC236}">
                <a16:creationId xmlns:a16="http://schemas.microsoft.com/office/drawing/2014/main" id="{9637426C-86B9-0F14-3576-D9908762156F}"/>
              </a:ext>
            </a:extLst>
          </p:cNvPr>
          <p:cNvSpPr/>
          <p:nvPr/>
        </p:nvSpPr>
        <p:spPr>
          <a:xfrm>
            <a:off x="4846412" y="3609100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704;p91">
            <a:extLst>
              <a:ext uri="{FF2B5EF4-FFF2-40B4-BE49-F238E27FC236}">
                <a16:creationId xmlns:a16="http://schemas.microsoft.com/office/drawing/2014/main" id="{EDB0A6EE-93BC-7CAA-9641-021D41A9D3B4}"/>
              </a:ext>
            </a:extLst>
          </p:cNvPr>
          <p:cNvSpPr/>
          <p:nvPr/>
        </p:nvSpPr>
        <p:spPr>
          <a:xfrm>
            <a:off x="4892450" y="3655137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8"/>
                  <a:pt x="17" y="0"/>
                  <a:pt x="39" y="0"/>
                </a:cubicBezTo>
                <a:cubicBezTo>
                  <a:pt x="60" y="0"/>
                  <a:pt x="77" y="19"/>
                  <a:pt x="77" y="40"/>
                </a:cubicBezTo>
                <a:close/>
              </a:path>
            </a:pathLst>
          </a:custGeom>
          <a:solidFill>
            <a:srgbClr val="7E03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705;p91">
            <a:extLst>
              <a:ext uri="{FF2B5EF4-FFF2-40B4-BE49-F238E27FC236}">
                <a16:creationId xmlns:a16="http://schemas.microsoft.com/office/drawing/2014/main" id="{DA1BF19B-A2B0-C6F7-6C23-9B8A6181C293}"/>
              </a:ext>
            </a:extLst>
          </p:cNvPr>
          <p:cNvSpPr txBox="1"/>
          <p:nvPr/>
        </p:nvSpPr>
        <p:spPr>
          <a:xfrm>
            <a:off x="5495377" y="1634343"/>
            <a:ext cx="20439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Extensibilidad</a:t>
            </a:r>
            <a:endParaRPr dirty="0"/>
          </a:p>
        </p:txBody>
      </p:sp>
      <p:sp>
        <p:nvSpPr>
          <p:cNvPr id="45" name="Google Shape;706;p91">
            <a:extLst>
              <a:ext uri="{FF2B5EF4-FFF2-40B4-BE49-F238E27FC236}">
                <a16:creationId xmlns:a16="http://schemas.microsoft.com/office/drawing/2014/main" id="{668A8582-DAB4-0899-37CD-9059A0F8C07E}"/>
              </a:ext>
            </a:extLst>
          </p:cNvPr>
          <p:cNvSpPr/>
          <p:nvPr/>
        </p:nvSpPr>
        <p:spPr>
          <a:xfrm>
            <a:off x="4787024" y="2232786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707;p91">
            <a:extLst>
              <a:ext uri="{FF2B5EF4-FFF2-40B4-BE49-F238E27FC236}">
                <a16:creationId xmlns:a16="http://schemas.microsoft.com/office/drawing/2014/main" id="{2BABD74B-4DC4-298A-4EB9-AA9215F2084A}"/>
              </a:ext>
            </a:extLst>
          </p:cNvPr>
          <p:cNvSpPr/>
          <p:nvPr/>
        </p:nvSpPr>
        <p:spPr>
          <a:xfrm>
            <a:off x="4906875" y="2345437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708;p91">
            <a:extLst>
              <a:ext uri="{FF2B5EF4-FFF2-40B4-BE49-F238E27FC236}">
                <a16:creationId xmlns:a16="http://schemas.microsoft.com/office/drawing/2014/main" id="{466B8477-43E8-CD6F-BDDE-978C99947EE4}"/>
              </a:ext>
            </a:extLst>
          </p:cNvPr>
          <p:cNvSpPr txBox="1"/>
          <p:nvPr/>
        </p:nvSpPr>
        <p:spPr>
          <a:xfrm>
            <a:off x="4846412" y="2231830"/>
            <a:ext cx="331298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Gestion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sesiones</a:t>
            </a:r>
            <a:endParaRPr dirty="0"/>
          </a:p>
        </p:txBody>
      </p:sp>
      <p:sp>
        <p:nvSpPr>
          <p:cNvPr id="48" name="Google Shape;709;p91">
            <a:extLst>
              <a:ext uri="{FF2B5EF4-FFF2-40B4-BE49-F238E27FC236}">
                <a16:creationId xmlns:a16="http://schemas.microsoft.com/office/drawing/2014/main" id="{3D58C69B-80E8-A213-ED88-355F0157CD89}"/>
              </a:ext>
            </a:extLst>
          </p:cNvPr>
          <p:cNvSpPr/>
          <p:nvPr/>
        </p:nvSpPr>
        <p:spPr>
          <a:xfrm>
            <a:off x="5158449" y="2886861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710;p91">
            <a:extLst>
              <a:ext uri="{FF2B5EF4-FFF2-40B4-BE49-F238E27FC236}">
                <a16:creationId xmlns:a16="http://schemas.microsoft.com/office/drawing/2014/main" id="{10262BB9-4B80-66E4-9534-A9F694F8C0D2}"/>
              </a:ext>
            </a:extLst>
          </p:cNvPr>
          <p:cNvSpPr/>
          <p:nvPr/>
        </p:nvSpPr>
        <p:spPr>
          <a:xfrm>
            <a:off x="5278300" y="29995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711;p91">
            <a:extLst>
              <a:ext uri="{FF2B5EF4-FFF2-40B4-BE49-F238E27FC236}">
                <a16:creationId xmlns:a16="http://schemas.microsoft.com/office/drawing/2014/main" id="{8F81920B-7623-CB45-ADAF-BAE3D1107DC0}"/>
              </a:ext>
            </a:extLst>
          </p:cNvPr>
          <p:cNvSpPr txBox="1"/>
          <p:nvPr/>
        </p:nvSpPr>
        <p:spPr>
          <a:xfrm>
            <a:off x="5404417" y="2966748"/>
            <a:ext cx="305724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Alta disponibilidad</a:t>
            </a:r>
            <a:endParaRPr dirty="0"/>
          </a:p>
        </p:txBody>
      </p:sp>
      <p:sp>
        <p:nvSpPr>
          <p:cNvPr id="51" name="Google Shape;712;p91">
            <a:extLst>
              <a:ext uri="{FF2B5EF4-FFF2-40B4-BE49-F238E27FC236}">
                <a16:creationId xmlns:a16="http://schemas.microsoft.com/office/drawing/2014/main" id="{0DA5A5B1-8FCC-27AB-2C68-BFBECA2F50AE}"/>
              </a:ext>
            </a:extLst>
          </p:cNvPr>
          <p:cNvSpPr/>
          <p:nvPr/>
        </p:nvSpPr>
        <p:spPr>
          <a:xfrm>
            <a:off x="4787024" y="3540936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713;p91">
            <a:extLst>
              <a:ext uri="{FF2B5EF4-FFF2-40B4-BE49-F238E27FC236}">
                <a16:creationId xmlns:a16="http://schemas.microsoft.com/office/drawing/2014/main" id="{D420B168-6093-493C-B756-06643277367B}"/>
              </a:ext>
            </a:extLst>
          </p:cNvPr>
          <p:cNvSpPr/>
          <p:nvPr/>
        </p:nvSpPr>
        <p:spPr>
          <a:xfrm>
            <a:off x="4906875" y="3653587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714;p91">
            <a:extLst>
              <a:ext uri="{FF2B5EF4-FFF2-40B4-BE49-F238E27FC236}">
                <a16:creationId xmlns:a16="http://schemas.microsoft.com/office/drawing/2014/main" id="{E696C1E0-026E-EDE9-DAB0-EB993D4CFA23}"/>
              </a:ext>
            </a:extLst>
          </p:cNvPr>
          <p:cNvSpPr txBox="1"/>
          <p:nvPr/>
        </p:nvSpPr>
        <p:spPr>
          <a:xfrm>
            <a:off x="5027053" y="3609484"/>
            <a:ext cx="350276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Fácil integración con </a:t>
            </a: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apis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y microservicios</a:t>
            </a:r>
            <a:endParaRPr dirty="0"/>
          </a:p>
        </p:txBody>
      </p:sp>
      <p:pic>
        <p:nvPicPr>
          <p:cNvPr id="7170" name="Picture 2" descr="Conociendo Keycloak - Un sistema de autenticación y autorización seguro  Open Source">
            <a:extLst>
              <a:ext uri="{FF2B5EF4-FFF2-40B4-BE49-F238E27FC236}">
                <a16:creationId xmlns:a16="http://schemas.microsoft.com/office/drawing/2014/main" id="{2E970EFD-5CB3-0F1F-2F30-4D68401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470" y="4354777"/>
            <a:ext cx="955942" cy="6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9"/>
          <p:cNvSpPr txBox="1">
            <a:spLocks noGrp="1"/>
          </p:cNvSpPr>
          <p:nvPr>
            <p:ph type="title"/>
          </p:nvPr>
        </p:nvSpPr>
        <p:spPr>
          <a:xfrm>
            <a:off x="318256" y="211462"/>
            <a:ext cx="4903955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Componentes de </a:t>
            </a:r>
            <a:r>
              <a:rPr lang="es-419" sz="2600" dirty="0" err="1">
                <a:solidFill>
                  <a:srgbClr val="43A1FF"/>
                </a:solidFill>
              </a:rPr>
              <a:t>Keycloak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A263822-2D9D-3101-F2E1-F95FED03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20F4D2D-144E-76C7-EC6E-067CF9987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395523"/>
              </p:ext>
            </p:extLst>
          </p:nvPr>
        </p:nvGraphicFramePr>
        <p:xfrm>
          <a:off x="835024" y="1113472"/>
          <a:ext cx="7699376" cy="32120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4949">
                  <a:extLst>
                    <a:ext uri="{9D8B030D-6E8A-4147-A177-3AD203B41FA5}">
                      <a16:colId xmlns:a16="http://schemas.microsoft.com/office/drawing/2014/main" val="3670262543"/>
                    </a:ext>
                  </a:extLst>
                </a:gridCol>
                <a:gridCol w="5964427">
                  <a:extLst>
                    <a:ext uri="{9D8B030D-6E8A-4147-A177-3AD203B41FA5}">
                      <a16:colId xmlns:a16="http://schemas.microsoft.com/office/drawing/2014/main" val="2427610238"/>
                    </a:ext>
                  </a:extLst>
                </a:gridCol>
              </a:tblGrid>
              <a:tr h="363143">
                <a:tc>
                  <a:txBody>
                    <a:bodyPr/>
                    <a:lstStyle/>
                    <a:p>
                      <a:pPr algn="ctr" fontAlgn="b"/>
                      <a:r>
                        <a:rPr lang="es-AR" sz="1000" b="1" u="none" strike="noStrike" dirty="0">
                          <a:effectLst/>
                        </a:rPr>
                        <a:t>Componente</a:t>
                      </a:r>
                      <a:endParaRPr lang="es-A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000" b="1" u="none" strike="noStrike" dirty="0">
                          <a:effectLst/>
                        </a:rPr>
                        <a:t>Descripción</a:t>
                      </a:r>
                      <a:endParaRPr lang="es-AR" sz="10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847980"/>
                  </a:ext>
                </a:extLst>
              </a:tr>
              <a:tr h="363143">
                <a:tc>
                  <a:txBody>
                    <a:bodyPr/>
                    <a:lstStyle/>
                    <a:p>
                      <a:pPr algn="l" fontAlgn="b"/>
                      <a:r>
                        <a:rPr lang="es-AR" sz="1000" u="none" strike="noStrike" dirty="0" err="1">
                          <a:effectLst/>
                        </a:rPr>
                        <a:t>Realms</a:t>
                      </a:r>
                      <a:endParaRPr lang="es-A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>
                          <a:effectLst/>
                        </a:rPr>
                        <a:t>Entorno de administración de usuarios, clientes, roles y políticas de autenticación.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178227"/>
                  </a:ext>
                </a:extLst>
              </a:tr>
              <a:tr h="363143">
                <a:tc>
                  <a:txBody>
                    <a:bodyPr/>
                    <a:lstStyle/>
                    <a:p>
                      <a:pPr algn="l" fontAlgn="b"/>
                      <a:r>
                        <a:rPr lang="es-AR" sz="1000" u="none" strike="noStrike" dirty="0">
                          <a:effectLst/>
                        </a:rPr>
                        <a:t>Clientes (</a:t>
                      </a:r>
                      <a:r>
                        <a:rPr lang="es-AR" sz="1000" u="none" strike="noStrike" dirty="0" err="1">
                          <a:effectLst/>
                        </a:rPr>
                        <a:t>Clients</a:t>
                      </a:r>
                      <a:r>
                        <a:rPr lang="es-AR" sz="1000" u="none" strike="noStrike" dirty="0">
                          <a:effectLst/>
                        </a:rPr>
                        <a:t>)</a:t>
                      </a:r>
                      <a:endParaRPr lang="es-A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>
                          <a:effectLst/>
                        </a:rPr>
                        <a:t>Aplicaciones que confían en Keycloak para autenticación y autorización.</a:t>
                      </a:r>
                      <a:endParaRPr lang="es-E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897891"/>
                  </a:ext>
                </a:extLst>
              </a:tr>
              <a:tr h="363143">
                <a:tc>
                  <a:txBody>
                    <a:bodyPr/>
                    <a:lstStyle/>
                    <a:p>
                      <a:pPr algn="l" fontAlgn="b"/>
                      <a:r>
                        <a:rPr lang="es-AR" sz="1000" u="none" strike="noStrike" dirty="0">
                          <a:effectLst/>
                        </a:rPr>
                        <a:t>Usuarios (</a:t>
                      </a:r>
                      <a:r>
                        <a:rPr lang="es-AR" sz="1000" u="none" strike="noStrike" dirty="0" err="1">
                          <a:effectLst/>
                        </a:rPr>
                        <a:t>Users</a:t>
                      </a:r>
                      <a:r>
                        <a:rPr lang="es-AR" sz="1000" u="none" strike="noStrike" dirty="0">
                          <a:effectLst/>
                        </a:rPr>
                        <a:t>)</a:t>
                      </a:r>
                      <a:endParaRPr lang="es-A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dirty="0">
                          <a:effectLst/>
                        </a:rPr>
                        <a:t>Cuentas gestionadas dentro de un </a:t>
                      </a:r>
                      <a:r>
                        <a:rPr lang="es-ES" sz="1000" u="none" strike="noStrike" dirty="0" err="1">
                          <a:effectLst/>
                        </a:rPr>
                        <a:t>Realm</a:t>
                      </a:r>
                      <a:r>
                        <a:rPr lang="es-ES" sz="1000" u="none" strike="noStrike" dirty="0">
                          <a:effectLst/>
                        </a:rPr>
                        <a:t>, pueden autenticarse y tener roles asignados.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770108"/>
                  </a:ext>
                </a:extLst>
              </a:tr>
              <a:tr h="363143">
                <a:tc>
                  <a:txBody>
                    <a:bodyPr/>
                    <a:lstStyle/>
                    <a:p>
                      <a:pPr algn="l" fontAlgn="b"/>
                      <a:r>
                        <a:rPr lang="es-AR" sz="1000" u="none" strike="noStrike" dirty="0">
                          <a:effectLst/>
                        </a:rPr>
                        <a:t>Roles (Roles)</a:t>
                      </a:r>
                      <a:endParaRPr lang="es-A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dirty="0">
                          <a:effectLst/>
                        </a:rPr>
                        <a:t>Definen permisos y acceso a recursos, pueden asignarse a usuarios o grupos.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24762"/>
                  </a:ext>
                </a:extLst>
              </a:tr>
              <a:tr h="363143">
                <a:tc>
                  <a:txBody>
                    <a:bodyPr/>
                    <a:lstStyle/>
                    <a:p>
                      <a:pPr algn="l" fontAlgn="b"/>
                      <a:r>
                        <a:rPr lang="es-AR" sz="1000" u="none" strike="noStrike" dirty="0">
                          <a:effectLst/>
                        </a:rPr>
                        <a:t>Grupos (</a:t>
                      </a:r>
                      <a:r>
                        <a:rPr lang="es-AR" sz="1000" u="none" strike="noStrike" dirty="0" err="1">
                          <a:effectLst/>
                        </a:rPr>
                        <a:t>Groups</a:t>
                      </a:r>
                      <a:r>
                        <a:rPr lang="es-AR" sz="1000" u="none" strike="noStrike" dirty="0">
                          <a:effectLst/>
                        </a:rPr>
                        <a:t>)</a:t>
                      </a:r>
                      <a:endParaRPr lang="es-A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dirty="0">
                          <a:effectLst/>
                        </a:rPr>
                        <a:t>Agrupaciones de usuarios que permiten administrar permisos de manera más eficiente. 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376089"/>
                  </a:ext>
                </a:extLst>
              </a:tr>
              <a:tr h="363143">
                <a:tc>
                  <a:txBody>
                    <a:bodyPr/>
                    <a:lstStyle/>
                    <a:p>
                      <a:pPr algn="l" fontAlgn="b"/>
                      <a:r>
                        <a:rPr lang="es-AR" sz="1000" u="none" strike="noStrike" dirty="0">
                          <a:effectLst/>
                        </a:rPr>
                        <a:t>Flujos de Autenticación</a:t>
                      </a:r>
                      <a:endParaRPr lang="es-A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dirty="0">
                          <a:effectLst/>
                        </a:rPr>
                        <a:t>Secuencias configurables de autenticación, que incluyen contraseña, MFA, SSO, etc.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823918"/>
                  </a:ext>
                </a:extLst>
              </a:tr>
              <a:tr h="306927">
                <a:tc>
                  <a:txBody>
                    <a:bodyPr/>
                    <a:lstStyle/>
                    <a:p>
                      <a:pPr algn="l" fontAlgn="b"/>
                      <a:r>
                        <a:rPr lang="es-AR" sz="1000" u="none" strike="noStrike" dirty="0" err="1">
                          <a:effectLst/>
                        </a:rPr>
                        <a:t>Identity</a:t>
                      </a:r>
                      <a:r>
                        <a:rPr lang="es-AR" sz="1000" u="none" strike="noStrike" dirty="0">
                          <a:effectLst/>
                        </a:rPr>
                        <a:t> </a:t>
                      </a:r>
                      <a:r>
                        <a:rPr lang="es-AR" sz="1000" u="none" strike="noStrike" dirty="0" err="1">
                          <a:effectLst/>
                        </a:rPr>
                        <a:t>Providers</a:t>
                      </a:r>
                      <a:r>
                        <a:rPr lang="es-AR" sz="1000" u="none" strike="noStrike" dirty="0">
                          <a:effectLst/>
                        </a:rPr>
                        <a:t> (</a:t>
                      </a:r>
                      <a:r>
                        <a:rPr lang="es-AR" sz="1000" u="none" strike="noStrike" dirty="0" err="1">
                          <a:effectLst/>
                        </a:rPr>
                        <a:t>IdPs</a:t>
                      </a:r>
                      <a:r>
                        <a:rPr lang="es-AR" sz="1000" u="none" strike="noStrike" dirty="0">
                          <a:effectLst/>
                        </a:rPr>
                        <a:t>)</a:t>
                      </a:r>
                      <a:endParaRPr lang="es-AR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dirty="0">
                          <a:effectLst/>
                        </a:rPr>
                        <a:t>Integraciones con proveedores de identidad externos como LDAP, Active </a:t>
                      </a:r>
                      <a:r>
                        <a:rPr lang="es-ES" sz="1000" u="none" strike="noStrike" dirty="0" err="1">
                          <a:effectLst/>
                        </a:rPr>
                        <a:t>Directory</a:t>
                      </a:r>
                      <a:r>
                        <a:rPr lang="es-ES" sz="1000" u="none" strike="noStrike" dirty="0">
                          <a:effectLst/>
                        </a:rPr>
                        <a:t>, OAuth o SAML.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396246"/>
                  </a:ext>
                </a:extLst>
              </a:tr>
              <a:tr h="363143">
                <a:tc>
                  <a:txBody>
                    <a:bodyPr/>
                    <a:lstStyle/>
                    <a:p>
                      <a:pPr algn="l" fontAlgn="b"/>
                      <a:r>
                        <a:rPr lang="es-AR" sz="1000" u="none" strike="noStrike">
                          <a:effectLst/>
                        </a:rPr>
                        <a:t>Eventos y Logs</a:t>
                      </a:r>
                      <a:endParaRPr lang="es-AR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000" u="none" strike="noStrike" dirty="0">
                          <a:effectLst/>
                        </a:rPr>
                        <a:t> Registro de auditoría de accesos, sesiones y actividades del sistema.</a:t>
                      </a:r>
                      <a:endParaRPr lang="es-E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8940" marR="8940" marT="8940" marB="0" anchor="b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5426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86">
          <a:extLst>
            <a:ext uri="{FF2B5EF4-FFF2-40B4-BE49-F238E27FC236}">
              <a16:creationId xmlns:a16="http://schemas.microsoft.com/office/drawing/2014/main" id="{2B17DC4C-E602-3E1B-1CD1-0F487FAC0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696;p91">
            <a:extLst>
              <a:ext uri="{FF2B5EF4-FFF2-40B4-BE49-F238E27FC236}">
                <a16:creationId xmlns:a16="http://schemas.microsoft.com/office/drawing/2014/main" id="{FEB59FC9-5B48-72C4-8A97-44086A879F3E}"/>
              </a:ext>
            </a:extLst>
          </p:cNvPr>
          <p:cNvSpPr/>
          <p:nvPr/>
        </p:nvSpPr>
        <p:spPr>
          <a:xfrm>
            <a:off x="450472" y="338932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696;p91">
            <a:extLst>
              <a:ext uri="{FF2B5EF4-FFF2-40B4-BE49-F238E27FC236}">
                <a16:creationId xmlns:a16="http://schemas.microsoft.com/office/drawing/2014/main" id="{93C4FBD2-D7F3-02B7-E336-EC67984F349A}"/>
              </a:ext>
            </a:extLst>
          </p:cNvPr>
          <p:cNvSpPr/>
          <p:nvPr/>
        </p:nvSpPr>
        <p:spPr>
          <a:xfrm>
            <a:off x="450472" y="2085111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88">
            <a:extLst>
              <a:ext uri="{FF2B5EF4-FFF2-40B4-BE49-F238E27FC236}">
                <a16:creationId xmlns:a16="http://schemas.microsoft.com/office/drawing/2014/main" id="{AA1CAD07-0A2C-050C-B1CA-927EDF69414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3136" y="368235"/>
            <a:ext cx="391530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AR" sz="2600" dirty="0" err="1">
                <a:solidFill>
                  <a:srgbClr val="FEFFFF"/>
                </a:solidFill>
              </a:rPr>
              <a:t>Keycloak</a:t>
            </a:r>
            <a:r>
              <a:rPr lang="es-AR" sz="2600" dirty="0">
                <a:solidFill>
                  <a:srgbClr val="FEFFFF"/>
                </a:solidFill>
              </a:rPr>
              <a:t> - ¿Por qué?</a:t>
            </a:r>
            <a:endParaRPr sz="2600" dirty="0">
              <a:solidFill>
                <a:srgbClr val="FEFFFF"/>
              </a:solidFill>
            </a:endParaRPr>
          </a:p>
        </p:txBody>
      </p:sp>
      <p:sp>
        <p:nvSpPr>
          <p:cNvPr id="6" name="Google Shape;692;p91">
            <a:extLst>
              <a:ext uri="{FF2B5EF4-FFF2-40B4-BE49-F238E27FC236}">
                <a16:creationId xmlns:a16="http://schemas.microsoft.com/office/drawing/2014/main" id="{E235D761-0786-418E-F5D3-5999901A283E}"/>
              </a:ext>
            </a:extLst>
          </p:cNvPr>
          <p:cNvSpPr/>
          <p:nvPr/>
        </p:nvSpPr>
        <p:spPr>
          <a:xfrm>
            <a:off x="794822" y="1419937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3;p91">
            <a:extLst>
              <a:ext uri="{FF2B5EF4-FFF2-40B4-BE49-F238E27FC236}">
                <a16:creationId xmlns:a16="http://schemas.microsoft.com/office/drawing/2014/main" id="{A203F9E2-685B-BCE9-D98D-5BC07C7E0CD2}"/>
              </a:ext>
            </a:extLst>
          </p:cNvPr>
          <p:cNvSpPr/>
          <p:nvPr/>
        </p:nvSpPr>
        <p:spPr>
          <a:xfrm>
            <a:off x="990884" y="1577161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4;p91">
            <a:extLst>
              <a:ext uri="{FF2B5EF4-FFF2-40B4-BE49-F238E27FC236}">
                <a16:creationId xmlns:a16="http://schemas.microsoft.com/office/drawing/2014/main" id="{353538A8-B75D-8D97-CC71-065D4CD044FA}"/>
              </a:ext>
            </a:extLst>
          </p:cNvPr>
          <p:cNvSpPr/>
          <p:nvPr/>
        </p:nvSpPr>
        <p:spPr>
          <a:xfrm>
            <a:off x="1020247" y="1645362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695;p91">
            <a:extLst>
              <a:ext uri="{FF2B5EF4-FFF2-40B4-BE49-F238E27FC236}">
                <a16:creationId xmlns:a16="http://schemas.microsoft.com/office/drawing/2014/main" id="{B0A3BB2A-4C87-2FA6-4F7D-5D16A7FC228D}"/>
              </a:ext>
            </a:extLst>
          </p:cNvPr>
          <p:cNvSpPr/>
          <p:nvPr/>
        </p:nvSpPr>
        <p:spPr>
          <a:xfrm>
            <a:off x="1110735" y="16898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697;p91">
            <a:extLst>
              <a:ext uri="{FF2B5EF4-FFF2-40B4-BE49-F238E27FC236}">
                <a16:creationId xmlns:a16="http://schemas.microsoft.com/office/drawing/2014/main" id="{B5F644E7-77F0-3B70-D29E-3FD4CA074E18}"/>
              </a:ext>
            </a:extLst>
          </p:cNvPr>
          <p:cNvSpPr/>
          <p:nvPr/>
        </p:nvSpPr>
        <p:spPr>
          <a:xfrm>
            <a:off x="651947" y="2297825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698;p91">
            <a:extLst>
              <a:ext uri="{FF2B5EF4-FFF2-40B4-BE49-F238E27FC236}">
                <a16:creationId xmlns:a16="http://schemas.microsoft.com/office/drawing/2014/main" id="{B1476A3D-985C-8DCB-F47C-30F212763428}"/>
              </a:ext>
            </a:extLst>
          </p:cNvPr>
          <p:cNvSpPr/>
          <p:nvPr/>
        </p:nvSpPr>
        <p:spPr>
          <a:xfrm>
            <a:off x="697985" y="2342275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699;p91">
            <a:extLst>
              <a:ext uri="{FF2B5EF4-FFF2-40B4-BE49-F238E27FC236}">
                <a16:creationId xmlns:a16="http://schemas.microsoft.com/office/drawing/2014/main" id="{AB1630B9-87E0-A153-72FE-86AE9303CE10}"/>
              </a:ext>
            </a:extLst>
          </p:cNvPr>
          <p:cNvSpPr/>
          <p:nvPr/>
        </p:nvSpPr>
        <p:spPr>
          <a:xfrm>
            <a:off x="794822" y="2732800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700;p91">
            <a:extLst>
              <a:ext uri="{FF2B5EF4-FFF2-40B4-BE49-F238E27FC236}">
                <a16:creationId xmlns:a16="http://schemas.microsoft.com/office/drawing/2014/main" id="{61A27167-975A-4962-DB4F-4787FF4C97AA}"/>
              </a:ext>
            </a:extLst>
          </p:cNvPr>
          <p:cNvSpPr/>
          <p:nvPr/>
        </p:nvSpPr>
        <p:spPr>
          <a:xfrm>
            <a:off x="1020247" y="2956637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1;p91">
            <a:extLst>
              <a:ext uri="{FF2B5EF4-FFF2-40B4-BE49-F238E27FC236}">
                <a16:creationId xmlns:a16="http://schemas.microsoft.com/office/drawing/2014/main" id="{745EB091-5DD8-C697-7F2E-C09F30267BDA}"/>
              </a:ext>
            </a:extLst>
          </p:cNvPr>
          <p:cNvSpPr/>
          <p:nvPr/>
        </p:nvSpPr>
        <p:spPr>
          <a:xfrm>
            <a:off x="1066285" y="3002675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703;p91">
            <a:extLst>
              <a:ext uri="{FF2B5EF4-FFF2-40B4-BE49-F238E27FC236}">
                <a16:creationId xmlns:a16="http://schemas.microsoft.com/office/drawing/2014/main" id="{51CC0250-2580-67DB-400C-0CC29BAA2730}"/>
              </a:ext>
            </a:extLst>
          </p:cNvPr>
          <p:cNvSpPr/>
          <p:nvPr/>
        </p:nvSpPr>
        <p:spPr>
          <a:xfrm>
            <a:off x="651947" y="3609100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4;p91">
            <a:extLst>
              <a:ext uri="{FF2B5EF4-FFF2-40B4-BE49-F238E27FC236}">
                <a16:creationId xmlns:a16="http://schemas.microsoft.com/office/drawing/2014/main" id="{3E7C061B-1701-EB9C-96C2-AA6C0A6BA62C}"/>
              </a:ext>
            </a:extLst>
          </p:cNvPr>
          <p:cNvSpPr/>
          <p:nvPr/>
        </p:nvSpPr>
        <p:spPr>
          <a:xfrm>
            <a:off x="697985" y="3655137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8"/>
                  <a:pt x="17" y="0"/>
                  <a:pt x="39" y="0"/>
                </a:cubicBezTo>
                <a:cubicBezTo>
                  <a:pt x="60" y="0"/>
                  <a:pt x="77" y="19"/>
                  <a:pt x="77" y="40"/>
                </a:cubicBezTo>
                <a:close/>
              </a:path>
            </a:pathLst>
          </a:custGeom>
          <a:solidFill>
            <a:srgbClr val="7E03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5;p91">
            <a:extLst>
              <a:ext uri="{FF2B5EF4-FFF2-40B4-BE49-F238E27FC236}">
                <a16:creationId xmlns:a16="http://schemas.microsoft.com/office/drawing/2014/main" id="{99544B0F-1848-A300-0D4D-B49076707B05}"/>
              </a:ext>
            </a:extLst>
          </p:cNvPr>
          <p:cNvSpPr txBox="1"/>
          <p:nvPr/>
        </p:nvSpPr>
        <p:spPr>
          <a:xfrm>
            <a:off x="1146386" y="1582055"/>
            <a:ext cx="3271087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Centralización de autenticación y </a:t>
            </a: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autorizacion</a:t>
            </a:r>
            <a:endParaRPr dirty="0"/>
          </a:p>
        </p:txBody>
      </p:sp>
      <p:sp>
        <p:nvSpPr>
          <p:cNvPr id="20" name="Google Shape;706;p91">
            <a:extLst>
              <a:ext uri="{FF2B5EF4-FFF2-40B4-BE49-F238E27FC236}">
                <a16:creationId xmlns:a16="http://schemas.microsoft.com/office/drawing/2014/main" id="{EAD87E0D-AFE8-C9E3-975B-5703A0681CA5}"/>
              </a:ext>
            </a:extLst>
          </p:cNvPr>
          <p:cNvSpPr/>
          <p:nvPr/>
        </p:nvSpPr>
        <p:spPr>
          <a:xfrm>
            <a:off x="592559" y="2232786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07;p91">
            <a:extLst>
              <a:ext uri="{FF2B5EF4-FFF2-40B4-BE49-F238E27FC236}">
                <a16:creationId xmlns:a16="http://schemas.microsoft.com/office/drawing/2014/main" id="{DE7808BA-8750-53FE-7B5C-ECCBD589CA5E}"/>
              </a:ext>
            </a:extLst>
          </p:cNvPr>
          <p:cNvSpPr/>
          <p:nvPr/>
        </p:nvSpPr>
        <p:spPr>
          <a:xfrm>
            <a:off x="712410" y="2345437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08;p91">
            <a:extLst>
              <a:ext uri="{FF2B5EF4-FFF2-40B4-BE49-F238E27FC236}">
                <a16:creationId xmlns:a16="http://schemas.microsoft.com/office/drawing/2014/main" id="{81DF8BA2-A41E-552D-9ABD-7E59E0E3C10C}"/>
              </a:ext>
            </a:extLst>
          </p:cNvPr>
          <p:cNvSpPr txBox="1"/>
          <p:nvPr/>
        </p:nvSpPr>
        <p:spPr>
          <a:xfrm>
            <a:off x="651947" y="2293720"/>
            <a:ext cx="331298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Implementación de SSO</a:t>
            </a:r>
            <a:endParaRPr dirty="0"/>
          </a:p>
        </p:txBody>
      </p:sp>
      <p:sp>
        <p:nvSpPr>
          <p:cNvPr id="23" name="Google Shape;709;p91">
            <a:extLst>
              <a:ext uri="{FF2B5EF4-FFF2-40B4-BE49-F238E27FC236}">
                <a16:creationId xmlns:a16="http://schemas.microsoft.com/office/drawing/2014/main" id="{3138FA03-2D0B-3BFB-7D1C-BF5B5613CB62}"/>
              </a:ext>
            </a:extLst>
          </p:cNvPr>
          <p:cNvSpPr/>
          <p:nvPr/>
        </p:nvSpPr>
        <p:spPr>
          <a:xfrm>
            <a:off x="963984" y="2886861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Google Shape;710;p91">
            <a:extLst>
              <a:ext uri="{FF2B5EF4-FFF2-40B4-BE49-F238E27FC236}">
                <a16:creationId xmlns:a16="http://schemas.microsoft.com/office/drawing/2014/main" id="{72269063-9D5E-92CD-3037-63CD0782C1CB}"/>
              </a:ext>
            </a:extLst>
          </p:cNvPr>
          <p:cNvSpPr/>
          <p:nvPr/>
        </p:nvSpPr>
        <p:spPr>
          <a:xfrm>
            <a:off x="1083835" y="29995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711;p91">
            <a:extLst>
              <a:ext uri="{FF2B5EF4-FFF2-40B4-BE49-F238E27FC236}">
                <a16:creationId xmlns:a16="http://schemas.microsoft.com/office/drawing/2014/main" id="{3F79C560-630B-FC1E-227D-456249238A90}"/>
              </a:ext>
            </a:extLst>
          </p:cNvPr>
          <p:cNvSpPr txBox="1"/>
          <p:nvPr/>
        </p:nvSpPr>
        <p:spPr>
          <a:xfrm>
            <a:off x="1209952" y="2966748"/>
            <a:ext cx="305724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Autenticación </a:t>
            </a:r>
            <a:r>
              <a:rPr lang="es-419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multifactor</a:t>
            </a:r>
            <a:endParaRPr dirty="0"/>
          </a:p>
        </p:txBody>
      </p:sp>
      <p:sp>
        <p:nvSpPr>
          <p:cNvPr id="26" name="Google Shape;712;p91">
            <a:extLst>
              <a:ext uri="{FF2B5EF4-FFF2-40B4-BE49-F238E27FC236}">
                <a16:creationId xmlns:a16="http://schemas.microsoft.com/office/drawing/2014/main" id="{7EA3B278-DCBF-A456-CFE4-E72A17D5BFB5}"/>
              </a:ext>
            </a:extLst>
          </p:cNvPr>
          <p:cNvSpPr/>
          <p:nvPr/>
        </p:nvSpPr>
        <p:spPr>
          <a:xfrm>
            <a:off x="592559" y="3540936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713;p91">
            <a:extLst>
              <a:ext uri="{FF2B5EF4-FFF2-40B4-BE49-F238E27FC236}">
                <a16:creationId xmlns:a16="http://schemas.microsoft.com/office/drawing/2014/main" id="{C57CBE0F-D08D-3B1F-F125-CF5A4B943CC3}"/>
              </a:ext>
            </a:extLst>
          </p:cNvPr>
          <p:cNvSpPr/>
          <p:nvPr/>
        </p:nvSpPr>
        <p:spPr>
          <a:xfrm>
            <a:off x="712410" y="3653587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714;p91">
            <a:extLst>
              <a:ext uri="{FF2B5EF4-FFF2-40B4-BE49-F238E27FC236}">
                <a16:creationId xmlns:a16="http://schemas.microsoft.com/office/drawing/2014/main" id="{24F8CDFB-71B1-4B9F-4507-6BA562BF66AF}"/>
              </a:ext>
            </a:extLst>
          </p:cNvPr>
          <p:cNvSpPr txBox="1"/>
          <p:nvPr/>
        </p:nvSpPr>
        <p:spPr>
          <a:xfrm>
            <a:off x="794822" y="3640073"/>
            <a:ext cx="280181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Federación de identidad</a:t>
            </a:r>
            <a:endParaRPr dirty="0"/>
          </a:p>
        </p:txBody>
      </p:sp>
      <p:sp>
        <p:nvSpPr>
          <p:cNvPr id="32" name="Google Shape;696;p91">
            <a:extLst>
              <a:ext uri="{FF2B5EF4-FFF2-40B4-BE49-F238E27FC236}">
                <a16:creationId xmlns:a16="http://schemas.microsoft.com/office/drawing/2014/main" id="{675C4AE4-572B-6913-F2B9-822E5B4EF578}"/>
              </a:ext>
            </a:extLst>
          </p:cNvPr>
          <p:cNvSpPr/>
          <p:nvPr/>
        </p:nvSpPr>
        <p:spPr>
          <a:xfrm>
            <a:off x="4644937" y="2085111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692;p91">
            <a:extLst>
              <a:ext uri="{FF2B5EF4-FFF2-40B4-BE49-F238E27FC236}">
                <a16:creationId xmlns:a16="http://schemas.microsoft.com/office/drawing/2014/main" id="{30170D4E-A01F-0075-A807-93250C82153F}"/>
              </a:ext>
            </a:extLst>
          </p:cNvPr>
          <p:cNvSpPr/>
          <p:nvPr/>
        </p:nvSpPr>
        <p:spPr>
          <a:xfrm>
            <a:off x="4989287" y="1419937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693;p91">
            <a:extLst>
              <a:ext uri="{FF2B5EF4-FFF2-40B4-BE49-F238E27FC236}">
                <a16:creationId xmlns:a16="http://schemas.microsoft.com/office/drawing/2014/main" id="{6DC4172B-EF64-683E-E64E-7B9B5ED394CA}"/>
              </a:ext>
            </a:extLst>
          </p:cNvPr>
          <p:cNvSpPr/>
          <p:nvPr/>
        </p:nvSpPr>
        <p:spPr>
          <a:xfrm>
            <a:off x="5185349" y="1577161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694;p91">
            <a:extLst>
              <a:ext uri="{FF2B5EF4-FFF2-40B4-BE49-F238E27FC236}">
                <a16:creationId xmlns:a16="http://schemas.microsoft.com/office/drawing/2014/main" id="{2AA3FF94-D22A-C27E-E003-DEEE3C1BF102}"/>
              </a:ext>
            </a:extLst>
          </p:cNvPr>
          <p:cNvSpPr/>
          <p:nvPr/>
        </p:nvSpPr>
        <p:spPr>
          <a:xfrm>
            <a:off x="5214712" y="1645362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695;p91">
            <a:extLst>
              <a:ext uri="{FF2B5EF4-FFF2-40B4-BE49-F238E27FC236}">
                <a16:creationId xmlns:a16="http://schemas.microsoft.com/office/drawing/2014/main" id="{5BC75FC0-0941-258D-FEFC-B7E0CF3A66D1}"/>
              </a:ext>
            </a:extLst>
          </p:cNvPr>
          <p:cNvSpPr/>
          <p:nvPr/>
        </p:nvSpPr>
        <p:spPr>
          <a:xfrm>
            <a:off x="5305200" y="16898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697;p91">
            <a:extLst>
              <a:ext uri="{FF2B5EF4-FFF2-40B4-BE49-F238E27FC236}">
                <a16:creationId xmlns:a16="http://schemas.microsoft.com/office/drawing/2014/main" id="{079DB1D3-9AD6-C9B2-24B8-99FB878C53D0}"/>
              </a:ext>
            </a:extLst>
          </p:cNvPr>
          <p:cNvSpPr/>
          <p:nvPr/>
        </p:nvSpPr>
        <p:spPr>
          <a:xfrm>
            <a:off x="4846412" y="2297825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698;p91">
            <a:extLst>
              <a:ext uri="{FF2B5EF4-FFF2-40B4-BE49-F238E27FC236}">
                <a16:creationId xmlns:a16="http://schemas.microsoft.com/office/drawing/2014/main" id="{9A183359-F407-8120-876F-2C9B8F5D59B0}"/>
              </a:ext>
            </a:extLst>
          </p:cNvPr>
          <p:cNvSpPr/>
          <p:nvPr/>
        </p:nvSpPr>
        <p:spPr>
          <a:xfrm>
            <a:off x="4892450" y="2342275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699;p91">
            <a:extLst>
              <a:ext uri="{FF2B5EF4-FFF2-40B4-BE49-F238E27FC236}">
                <a16:creationId xmlns:a16="http://schemas.microsoft.com/office/drawing/2014/main" id="{222E53D0-548A-113A-84D1-4ACE6CC6DCB9}"/>
              </a:ext>
            </a:extLst>
          </p:cNvPr>
          <p:cNvSpPr/>
          <p:nvPr/>
        </p:nvSpPr>
        <p:spPr>
          <a:xfrm>
            <a:off x="4989287" y="2732800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700;p91">
            <a:extLst>
              <a:ext uri="{FF2B5EF4-FFF2-40B4-BE49-F238E27FC236}">
                <a16:creationId xmlns:a16="http://schemas.microsoft.com/office/drawing/2014/main" id="{4E56C79B-1567-B950-207E-AB3BD78CFAD5}"/>
              </a:ext>
            </a:extLst>
          </p:cNvPr>
          <p:cNvSpPr/>
          <p:nvPr/>
        </p:nvSpPr>
        <p:spPr>
          <a:xfrm>
            <a:off x="5214712" y="2956637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701;p91">
            <a:extLst>
              <a:ext uri="{FF2B5EF4-FFF2-40B4-BE49-F238E27FC236}">
                <a16:creationId xmlns:a16="http://schemas.microsoft.com/office/drawing/2014/main" id="{DA227B74-C917-771A-EB1B-4E16DE0533DD}"/>
              </a:ext>
            </a:extLst>
          </p:cNvPr>
          <p:cNvSpPr/>
          <p:nvPr/>
        </p:nvSpPr>
        <p:spPr>
          <a:xfrm>
            <a:off x="5260750" y="3002675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705;p91">
            <a:extLst>
              <a:ext uri="{FF2B5EF4-FFF2-40B4-BE49-F238E27FC236}">
                <a16:creationId xmlns:a16="http://schemas.microsoft.com/office/drawing/2014/main" id="{28154FA0-AAD2-AB72-EDDE-AC99336F5106}"/>
              </a:ext>
            </a:extLst>
          </p:cNvPr>
          <p:cNvSpPr txBox="1"/>
          <p:nvPr/>
        </p:nvSpPr>
        <p:spPr>
          <a:xfrm>
            <a:off x="5495377" y="1634343"/>
            <a:ext cx="20439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Protocolos </a:t>
            </a: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estandar</a:t>
            </a:r>
            <a:endParaRPr dirty="0"/>
          </a:p>
        </p:txBody>
      </p:sp>
      <p:sp>
        <p:nvSpPr>
          <p:cNvPr id="45" name="Google Shape;706;p91">
            <a:extLst>
              <a:ext uri="{FF2B5EF4-FFF2-40B4-BE49-F238E27FC236}">
                <a16:creationId xmlns:a16="http://schemas.microsoft.com/office/drawing/2014/main" id="{4A98B6A8-851B-12B5-826C-CF107509E548}"/>
              </a:ext>
            </a:extLst>
          </p:cNvPr>
          <p:cNvSpPr/>
          <p:nvPr/>
        </p:nvSpPr>
        <p:spPr>
          <a:xfrm>
            <a:off x="4787024" y="2232786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707;p91">
            <a:extLst>
              <a:ext uri="{FF2B5EF4-FFF2-40B4-BE49-F238E27FC236}">
                <a16:creationId xmlns:a16="http://schemas.microsoft.com/office/drawing/2014/main" id="{3EA76D1C-A3DB-3ECA-444D-68AB3AFCC7C4}"/>
              </a:ext>
            </a:extLst>
          </p:cNvPr>
          <p:cNvSpPr/>
          <p:nvPr/>
        </p:nvSpPr>
        <p:spPr>
          <a:xfrm>
            <a:off x="4906875" y="2345437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708;p91">
            <a:extLst>
              <a:ext uri="{FF2B5EF4-FFF2-40B4-BE49-F238E27FC236}">
                <a16:creationId xmlns:a16="http://schemas.microsoft.com/office/drawing/2014/main" id="{39C34D4F-0038-BFBD-7096-35DA78B3D001}"/>
              </a:ext>
            </a:extLst>
          </p:cNvPr>
          <p:cNvSpPr txBox="1"/>
          <p:nvPr/>
        </p:nvSpPr>
        <p:spPr>
          <a:xfrm>
            <a:off x="5036118" y="2292459"/>
            <a:ext cx="3312986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Administración por medio de RBAC</a:t>
            </a:r>
            <a:endParaRPr dirty="0"/>
          </a:p>
        </p:txBody>
      </p:sp>
      <p:sp>
        <p:nvSpPr>
          <p:cNvPr id="48" name="Google Shape;709;p91">
            <a:extLst>
              <a:ext uri="{FF2B5EF4-FFF2-40B4-BE49-F238E27FC236}">
                <a16:creationId xmlns:a16="http://schemas.microsoft.com/office/drawing/2014/main" id="{ABCE192B-445C-3427-F3D1-3F5E98CB4F61}"/>
              </a:ext>
            </a:extLst>
          </p:cNvPr>
          <p:cNvSpPr/>
          <p:nvPr/>
        </p:nvSpPr>
        <p:spPr>
          <a:xfrm>
            <a:off x="5158449" y="2886861"/>
            <a:ext cx="3608015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710;p91">
            <a:extLst>
              <a:ext uri="{FF2B5EF4-FFF2-40B4-BE49-F238E27FC236}">
                <a16:creationId xmlns:a16="http://schemas.microsoft.com/office/drawing/2014/main" id="{83975F4F-C6DD-C578-F696-5373266F6804}"/>
              </a:ext>
            </a:extLst>
          </p:cNvPr>
          <p:cNvSpPr/>
          <p:nvPr/>
        </p:nvSpPr>
        <p:spPr>
          <a:xfrm>
            <a:off x="5278300" y="29995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711;p91">
            <a:extLst>
              <a:ext uri="{FF2B5EF4-FFF2-40B4-BE49-F238E27FC236}">
                <a16:creationId xmlns:a16="http://schemas.microsoft.com/office/drawing/2014/main" id="{6531C2E3-400B-585B-C848-4D84297ACFDD}"/>
              </a:ext>
            </a:extLst>
          </p:cNvPr>
          <p:cNvSpPr txBox="1"/>
          <p:nvPr/>
        </p:nvSpPr>
        <p:spPr>
          <a:xfrm>
            <a:off x="5404417" y="2966748"/>
            <a:ext cx="3057247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Auditoría y monitoreo de seguridad</a:t>
            </a:r>
            <a:endParaRPr dirty="0"/>
          </a:p>
        </p:txBody>
      </p:sp>
      <p:pic>
        <p:nvPicPr>
          <p:cNvPr id="7170" name="Picture 2" descr="Conociendo Keycloak - Un sistema de autenticación y autorización seguro  Open Source">
            <a:extLst>
              <a:ext uri="{FF2B5EF4-FFF2-40B4-BE49-F238E27FC236}">
                <a16:creationId xmlns:a16="http://schemas.microsoft.com/office/drawing/2014/main" id="{D1FCF7AC-FC88-959E-3A7A-BEE4A4EED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470" y="4354777"/>
            <a:ext cx="955942" cy="6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377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>
          <a:extLst>
            <a:ext uri="{FF2B5EF4-FFF2-40B4-BE49-F238E27FC236}">
              <a16:creationId xmlns:a16="http://schemas.microsoft.com/office/drawing/2014/main" id="{B7818A8C-E616-0ED9-B0AB-C243DFB59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>
            <a:extLst>
              <a:ext uri="{FF2B5EF4-FFF2-40B4-BE49-F238E27FC236}">
                <a16:creationId xmlns:a16="http://schemas.microsoft.com/office/drawing/2014/main" id="{1A45BC10-8563-3644-56A9-A44AE71B47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2051"/>
          <a:stretch/>
        </p:blipFill>
        <p:spPr>
          <a:xfrm>
            <a:off x="5087301" y="2538050"/>
            <a:ext cx="4056700" cy="2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7">
            <a:extLst>
              <a:ext uri="{FF2B5EF4-FFF2-40B4-BE49-F238E27FC236}">
                <a16:creationId xmlns:a16="http://schemas.microsoft.com/office/drawing/2014/main" id="{939CF1B9-4C6B-D1D0-C19B-A89DAAC88E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051" b="6620"/>
          <a:stretch/>
        </p:blipFill>
        <p:spPr>
          <a:xfrm>
            <a:off x="0" y="2710525"/>
            <a:ext cx="4056700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97">
            <a:extLst>
              <a:ext uri="{FF2B5EF4-FFF2-40B4-BE49-F238E27FC236}">
                <a16:creationId xmlns:a16="http://schemas.microsoft.com/office/drawing/2014/main" id="{CF784521-FB0E-17BD-748A-E108E091C7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400" y="2241775"/>
            <a:ext cx="7615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A9FFB"/>
              </a:buClr>
              <a:buSzPts val="6600"/>
              <a:buFont typeface="Montserrat"/>
              <a:buNone/>
            </a:pPr>
            <a:r>
              <a:rPr lang="es-419" sz="4200" dirty="0">
                <a:solidFill>
                  <a:srgbClr val="43A1FF"/>
                </a:solidFill>
              </a:rPr>
              <a:t>Receso – 20 minutos</a:t>
            </a:r>
            <a:endParaRPr sz="4200" dirty="0">
              <a:solidFill>
                <a:srgbClr val="43A1FF"/>
              </a:solidFill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DDC3083-D954-575C-5356-D48BBBD3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062" y="126913"/>
            <a:ext cx="2199123" cy="11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72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>
          <a:extLst>
            <a:ext uri="{FF2B5EF4-FFF2-40B4-BE49-F238E27FC236}">
              <a16:creationId xmlns:a16="http://schemas.microsoft.com/office/drawing/2014/main" id="{926AC497-EF49-CF66-5E70-E6EBD1751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9">
            <a:extLst>
              <a:ext uri="{FF2B5EF4-FFF2-40B4-BE49-F238E27FC236}">
                <a16:creationId xmlns:a16="http://schemas.microsoft.com/office/drawing/2014/main" id="{3B949A9E-D263-C17D-5DA4-46A2925D78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256" y="211462"/>
            <a:ext cx="4903955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 err="1">
                <a:solidFill>
                  <a:srgbClr val="43A1FF"/>
                </a:solidFill>
              </a:rPr>
              <a:t>Realms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1BCA534-8C73-FB78-805D-ED45836A2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9220" name="Picture 4" descr="Keycloak: Core concepts of open source identity and access management | Red  Hat Developer">
            <a:extLst>
              <a:ext uri="{FF2B5EF4-FFF2-40B4-BE49-F238E27FC236}">
                <a16:creationId xmlns:a16="http://schemas.microsoft.com/office/drawing/2014/main" id="{416954A8-FDEC-77E2-F921-280EA8EE3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567" y="916298"/>
            <a:ext cx="7006475" cy="40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188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>
          <a:extLst>
            <a:ext uri="{FF2B5EF4-FFF2-40B4-BE49-F238E27FC236}">
              <a16:creationId xmlns:a16="http://schemas.microsoft.com/office/drawing/2014/main" id="{82CD9FA7-BB50-04A8-A83D-94E55B424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9">
            <a:extLst>
              <a:ext uri="{FF2B5EF4-FFF2-40B4-BE49-F238E27FC236}">
                <a16:creationId xmlns:a16="http://schemas.microsoft.com/office/drawing/2014/main" id="{E70E75A0-13D3-BDC8-D3C3-EFC6E96C80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256" y="211462"/>
            <a:ext cx="4903955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 err="1">
                <a:solidFill>
                  <a:srgbClr val="43A1FF"/>
                </a:solidFill>
              </a:rPr>
              <a:t>Realms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1524A6AB-9C80-3611-E65D-00420D7BC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10244" name="Picture 4" descr="Spring Cloud Gateway Keycloak OAuth2 OIDC Integration | RefactorFirst">
            <a:extLst>
              <a:ext uri="{FF2B5EF4-FFF2-40B4-BE49-F238E27FC236}">
                <a16:creationId xmlns:a16="http://schemas.microsoft.com/office/drawing/2014/main" id="{00873080-40B3-B910-8D68-38CAD5EC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43" y="1124531"/>
            <a:ext cx="6883717" cy="318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420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>
          <a:extLst>
            <a:ext uri="{FF2B5EF4-FFF2-40B4-BE49-F238E27FC236}">
              <a16:creationId xmlns:a16="http://schemas.microsoft.com/office/drawing/2014/main" id="{7135D2F0-C5E9-FC73-26D9-56B8056B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9">
            <a:extLst>
              <a:ext uri="{FF2B5EF4-FFF2-40B4-BE49-F238E27FC236}">
                <a16:creationId xmlns:a16="http://schemas.microsoft.com/office/drawing/2014/main" id="{3442A509-36EA-732E-62D6-FABD5A909B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8256" y="211462"/>
            <a:ext cx="4903955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Usuarios, Roles y Grupos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CAC28D2-CFF8-1951-09A5-FB7C18BD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4" name="Google Shape;683;p90">
            <a:extLst>
              <a:ext uri="{FF2B5EF4-FFF2-40B4-BE49-F238E27FC236}">
                <a16:creationId xmlns:a16="http://schemas.microsoft.com/office/drawing/2014/main" id="{EA97A507-E15E-4D60-6F8F-16732BA63250}"/>
              </a:ext>
            </a:extLst>
          </p:cNvPr>
          <p:cNvSpPr txBox="1"/>
          <p:nvPr/>
        </p:nvSpPr>
        <p:spPr>
          <a:xfrm>
            <a:off x="125972" y="861481"/>
            <a:ext cx="4019700" cy="1323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Rol </a:t>
            </a:r>
            <a:r>
              <a:rPr lang="es-ES" b="1" dirty="0" err="1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estandar</a:t>
            </a:r>
            <a:r>
              <a:rPr lang="es-ES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: </a:t>
            </a:r>
            <a:r>
              <a:rPr lang="es-ES" sz="1200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Son roles individuales que pueden asignarse directamente a los usuarios o grupos.</a:t>
            </a:r>
            <a:br>
              <a:rPr lang="es-ES" sz="1200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</a:br>
            <a:br>
              <a:rPr lang="es-ES" sz="1200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</a:br>
            <a:r>
              <a:rPr lang="es-ES" sz="1200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Roles compuestos: </a:t>
            </a:r>
            <a:r>
              <a:rPr lang="es-ES" sz="1200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Son roles que agrupan varios roles estándar en uno solo.</a:t>
            </a:r>
            <a:endParaRPr lang="es-ES"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Google Shape;683;p90">
            <a:extLst>
              <a:ext uri="{FF2B5EF4-FFF2-40B4-BE49-F238E27FC236}">
                <a16:creationId xmlns:a16="http://schemas.microsoft.com/office/drawing/2014/main" id="{DAC04513-39C8-78C6-7AA6-D44DE822BDF3}"/>
              </a:ext>
            </a:extLst>
          </p:cNvPr>
          <p:cNvSpPr txBox="1"/>
          <p:nvPr/>
        </p:nvSpPr>
        <p:spPr>
          <a:xfrm>
            <a:off x="125972" y="2751241"/>
            <a:ext cx="40197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Usuarios: </a:t>
            </a:r>
            <a:r>
              <a:rPr lang="es-ES" sz="1200" dirty="0" err="1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Keycloak</a:t>
            </a:r>
            <a:r>
              <a:rPr lang="es-ES" sz="1200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 permite </a:t>
            </a:r>
            <a:r>
              <a:rPr lang="es-ES" sz="1200" dirty="0" err="1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personallizar</a:t>
            </a:r>
            <a:r>
              <a:rPr lang="es-ES" sz="1200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 atributos de los usuarios.</a:t>
            </a:r>
          </a:p>
        </p:txBody>
      </p:sp>
      <p:sp>
        <p:nvSpPr>
          <p:cNvPr id="5" name="Google Shape;683;p90">
            <a:extLst>
              <a:ext uri="{FF2B5EF4-FFF2-40B4-BE49-F238E27FC236}">
                <a16:creationId xmlns:a16="http://schemas.microsoft.com/office/drawing/2014/main" id="{4A54F230-A9D6-CD09-91A0-8592AB121B28}"/>
              </a:ext>
            </a:extLst>
          </p:cNvPr>
          <p:cNvSpPr txBox="1"/>
          <p:nvPr/>
        </p:nvSpPr>
        <p:spPr>
          <a:xfrm>
            <a:off x="125972" y="3714565"/>
            <a:ext cx="4019700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rgbClr val="43A1FF"/>
                </a:solidFill>
                <a:latin typeface="Poppins"/>
                <a:cs typeface="Poppins"/>
                <a:sym typeface="Poppins"/>
              </a:rPr>
              <a:t>Grupos: </a:t>
            </a:r>
            <a:r>
              <a:rPr lang="es-ES" sz="1200" dirty="0">
                <a:solidFill>
                  <a:schemeClr val="tx1"/>
                </a:solidFill>
                <a:latin typeface="Poppins"/>
                <a:cs typeface="Poppins"/>
                <a:sym typeface="Poppins"/>
              </a:rPr>
              <a:t>Permite generar grupos jerárquicos, para la organización de los usuarios.</a:t>
            </a:r>
          </a:p>
        </p:txBody>
      </p:sp>
    </p:spTree>
    <p:extLst>
      <p:ext uri="{BB962C8B-B14F-4D97-AF65-F5344CB8AC3E}">
        <p14:creationId xmlns:p14="http://schemas.microsoft.com/office/powerpoint/2010/main" val="2217364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>
          <a:extLst>
            <a:ext uri="{FF2B5EF4-FFF2-40B4-BE49-F238E27FC236}">
              <a16:creationId xmlns:a16="http://schemas.microsoft.com/office/drawing/2014/main" id="{CBD3057E-1659-2B8B-F2DD-278C7D2F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>
            <a:extLst>
              <a:ext uri="{FF2B5EF4-FFF2-40B4-BE49-F238E27FC236}">
                <a16:creationId xmlns:a16="http://schemas.microsoft.com/office/drawing/2014/main" id="{63C16F6A-F149-80AC-DEE2-FD8BB4D964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2051"/>
          <a:stretch/>
        </p:blipFill>
        <p:spPr>
          <a:xfrm>
            <a:off x="5087301" y="2538050"/>
            <a:ext cx="4056700" cy="2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7">
            <a:extLst>
              <a:ext uri="{FF2B5EF4-FFF2-40B4-BE49-F238E27FC236}">
                <a16:creationId xmlns:a16="http://schemas.microsoft.com/office/drawing/2014/main" id="{81FC7141-0E2F-C514-4027-A9AF71A10B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051" b="6620"/>
          <a:stretch/>
        </p:blipFill>
        <p:spPr>
          <a:xfrm>
            <a:off x="0" y="2710525"/>
            <a:ext cx="4056700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7">
            <a:extLst>
              <a:ext uri="{FF2B5EF4-FFF2-40B4-BE49-F238E27FC236}">
                <a16:creationId xmlns:a16="http://schemas.microsoft.com/office/drawing/2014/main" id="{68B0879E-2613-AE6A-3309-FF007DC72C2A}"/>
              </a:ext>
            </a:extLst>
          </p:cNvPr>
          <p:cNvSpPr/>
          <p:nvPr/>
        </p:nvSpPr>
        <p:spPr>
          <a:xfrm>
            <a:off x="2662952" y="3749310"/>
            <a:ext cx="3597600" cy="118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4" name="Google Shape;894;p97">
            <a:extLst>
              <a:ext uri="{FF2B5EF4-FFF2-40B4-BE49-F238E27FC236}">
                <a16:creationId xmlns:a16="http://schemas.microsoft.com/office/drawing/2014/main" id="{B4A520C5-2923-FE41-AF52-71E3D62D6DFB}"/>
              </a:ext>
            </a:extLst>
          </p:cNvPr>
          <p:cNvSpPr txBox="1"/>
          <p:nvPr/>
        </p:nvSpPr>
        <p:spPr>
          <a:xfrm>
            <a:off x="3203849" y="4002210"/>
            <a:ext cx="2951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+598 4562 2769</a:t>
            </a:r>
            <a:endParaRPr sz="3700" b="1" i="0">
              <a:solidFill>
                <a:srgbClr val="2A37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5" name="Google Shape;895;p97">
            <a:extLst>
              <a:ext uri="{FF2B5EF4-FFF2-40B4-BE49-F238E27FC236}">
                <a16:creationId xmlns:a16="http://schemas.microsoft.com/office/drawing/2014/main" id="{B31AB126-6A82-554D-042C-F2E22675289C}"/>
              </a:ext>
            </a:extLst>
          </p:cNvPr>
          <p:cNvSpPr txBox="1"/>
          <p:nvPr/>
        </p:nvSpPr>
        <p:spPr>
          <a:xfrm>
            <a:off x="3203849" y="4296618"/>
            <a:ext cx="2951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Info@nublit.com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p97">
            <a:extLst>
              <a:ext uri="{FF2B5EF4-FFF2-40B4-BE49-F238E27FC236}">
                <a16:creationId xmlns:a16="http://schemas.microsoft.com/office/drawing/2014/main" id="{DA1ADDAB-D850-1F00-89E5-28AC2D570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95" y="1442938"/>
            <a:ext cx="7615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A9FFB"/>
              </a:buClr>
              <a:buSzPts val="6600"/>
              <a:buFont typeface="Montserrat"/>
              <a:buNone/>
            </a:pPr>
            <a:r>
              <a:rPr lang="es-419" sz="4200" dirty="0">
                <a:solidFill>
                  <a:srgbClr val="43A1FF"/>
                </a:solidFill>
              </a:rPr>
              <a:t>¡Muchas gracias!</a:t>
            </a:r>
            <a:endParaRPr sz="4200" dirty="0">
              <a:solidFill>
                <a:srgbClr val="43A1FF"/>
              </a:solidFill>
            </a:endParaRPr>
          </a:p>
        </p:txBody>
      </p:sp>
      <p:pic>
        <p:nvPicPr>
          <p:cNvPr id="897" name="Google Shape;897;p97">
            <a:extLst>
              <a:ext uri="{FF2B5EF4-FFF2-40B4-BE49-F238E27FC236}">
                <a16:creationId xmlns:a16="http://schemas.microsoft.com/office/drawing/2014/main" id="{F6A7C7E5-E3F4-E243-20B2-A8067D702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6380" y="3987204"/>
            <a:ext cx="133944" cy="13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>
            <a:extLst>
              <a:ext uri="{FF2B5EF4-FFF2-40B4-BE49-F238E27FC236}">
                <a16:creationId xmlns:a16="http://schemas.microsoft.com/office/drawing/2014/main" id="{70723E40-4272-DCD4-0915-D201D96479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6380" y="4273911"/>
            <a:ext cx="133943" cy="13394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7">
            <a:extLst>
              <a:ext uri="{FF2B5EF4-FFF2-40B4-BE49-F238E27FC236}">
                <a16:creationId xmlns:a16="http://schemas.microsoft.com/office/drawing/2014/main" id="{8F4DCF3D-6D9D-DE89-2CB7-12F8D18DB498}"/>
              </a:ext>
            </a:extLst>
          </p:cNvPr>
          <p:cNvSpPr txBox="1"/>
          <p:nvPr/>
        </p:nvSpPr>
        <p:spPr>
          <a:xfrm>
            <a:off x="3203849" y="4582588"/>
            <a:ext cx="32772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Dr. Mario Cassinoni 1011, Montevideo</a:t>
            </a:r>
            <a:endParaRPr sz="3700" b="1" i="0">
              <a:solidFill>
                <a:srgbClr val="2A37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0" name="Google Shape;900;p97">
            <a:extLst>
              <a:ext uri="{FF2B5EF4-FFF2-40B4-BE49-F238E27FC236}">
                <a16:creationId xmlns:a16="http://schemas.microsoft.com/office/drawing/2014/main" id="{5C2D4F6F-A186-8039-7109-41ACED50B95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6379" y="4549974"/>
            <a:ext cx="148244" cy="14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1CD8E7-0E38-8D57-7ACA-11BCDA1B3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340" y="2376348"/>
            <a:ext cx="1145321" cy="1145321"/>
          </a:xfrm>
          <a:prstGeom prst="rect">
            <a:avLst/>
          </a:prstGeom>
        </p:spPr>
      </p:pic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CF7BB92-9146-FDD0-4776-C99A431D8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6062" y="126913"/>
            <a:ext cx="2199123" cy="11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81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59">
          <a:extLst>
            <a:ext uri="{FF2B5EF4-FFF2-40B4-BE49-F238E27FC236}">
              <a16:creationId xmlns:a16="http://schemas.microsoft.com/office/drawing/2014/main" id="{C4E344EF-1648-527F-08C6-D926E9EC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87">
            <a:extLst>
              <a:ext uri="{FF2B5EF4-FFF2-40B4-BE49-F238E27FC236}">
                <a16:creationId xmlns:a16="http://schemas.microsoft.com/office/drawing/2014/main" id="{F1E9D621-5CD1-108F-D209-52A759A0B5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262" b="38055"/>
          <a:stretch/>
        </p:blipFill>
        <p:spPr>
          <a:xfrm>
            <a:off x="0" y="3134446"/>
            <a:ext cx="9143999" cy="200905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FE20373B-9C6F-C115-BAC2-1944B06D4E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7685" y="565587"/>
            <a:ext cx="3915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Agenda – parte 1</a:t>
            </a:r>
            <a:endParaRPr sz="2600" dirty="0"/>
          </a:p>
        </p:txBody>
      </p:sp>
      <p:sp>
        <p:nvSpPr>
          <p:cNvPr id="563" name="Google Shape;563;p87">
            <a:extLst>
              <a:ext uri="{FF2B5EF4-FFF2-40B4-BE49-F238E27FC236}">
                <a16:creationId xmlns:a16="http://schemas.microsoft.com/office/drawing/2014/main" id="{8792B16F-9438-728A-9B1C-82A2FDC802BF}"/>
              </a:ext>
            </a:extLst>
          </p:cNvPr>
          <p:cNvSpPr/>
          <p:nvPr/>
        </p:nvSpPr>
        <p:spPr>
          <a:xfrm>
            <a:off x="617125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87">
            <a:extLst>
              <a:ext uri="{FF2B5EF4-FFF2-40B4-BE49-F238E27FC236}">
                <a16:creationId xmlns:a16="http://schemas.microsoft.com/office/drawing/2014/main" id="{852AD821-D96A-1C21-118D-59199CB0474E}"/>
              </a:ext>
            </a:extLst>
          </p:cNvPr>
          <p:cNvSpPr txBox="1"/>
          <p:nvPr/>
        </p:nvSpPr>
        <p:spPr>
          <a:xfrm>
            <a:off x="667294" y="1808819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Autenticación y autorización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87">
            <a:extLst>
              <a:ext uri="{FF2B5EF4-FFF2-40B4-BE49-F238E27FC236}">
                <a16:creationId xmlns:a16="http://schemas.microsoft.com/office/drawing/2014/main" id="{FAE28517-53B1-80F3-9570-AA8F573619DF}"/>
              </a:ext>
            </a:extLst>
          </p:cNvPr>
          <p:cNvSpPr/>
          <p:nvPr/>
        </p:nvSpPr>
        <p:spPr>
          <a:xfrm>
            <a:off x="617125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87">
            <a:extLst>
              <a:ext uri="{FF2B5EF4-FFF2-40B4-BE49-F238E27FC236}">
                <a16:creationId xmlns:a16="http://schemas.microsoft.com/office/drawing/2014/main" id="{4647EC4A-3B54-4736-EA1B-D00D658DBDE5}"/>
              </a:ext>
            </a:extLst>
          </p:cNvPr>
          <p:cNvSpPr txBox="1"/>
          <p:nvPr/>
        </p:nvSpPr>
        <p:spPr>
          <a:xfrm>
            <a:off x="848794" y="2811750"/>
            <a:ext cx="1410900" cy="172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Diferencias clave entre autenticación y autorización</a:t>
            </a: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Relación entre estos conceptos y la arquitectura de seguridad</a:t>
            </a: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Ejemplos de autenticación y autorización en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sz="11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87">
            <a:extLst>
              <a:ext uri="{FF2B5EF4-FFF2-40B4-BE49-F238E27FC236}">
                <a16:creationId xmlns:a16="http://schemas.microsoft.com/office/drawing/2014/main" id="{4BA608B3-E082-6A04-1510-2DF755371BB2}"/>
              </a:ext>
            </a:extLst>
          </p:cNvPr>
          <p:cNvSpPr/>
          <p:nvPr/>
        </p:nvSpPr>
        <p:spPr>
          <a:xfrm>
            <a:off x="2623890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87">
            <a:extLst>
              <a:ext uri="{FF2B5EF4-FFF2-40B4-BE49-F238E27FC236}">
                <a16:creationId xmlns:a16="http://schemas.microsoft.com/office/drawing/2014/main" id="{683C51BF-7C3E-45C6-0D73-248D59D7231A}"/>
              </a:ext>
            </a:extLst>
          </p:cNvPr>
          <p:cNvSpPr txBox="1"/>
          <p:nvPr/>
        </p:nvSpPr>
        <p:spPr>
          <a:xfrm>
            <a:off x="2635433" y="1922025"/>
            <a:ext cx="1773900" cy="23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Protocolos SSO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87">
            <a:extLst>
              <a:ext uri="{FF2B5EF4-FFF2-40B4-BE49-F238E27FC236}">
                <a16:creationId xmlns:a16="http://schemas.microsoft.com/office/drawing/2014/main" id="{4BDAA366-8794-25AF-E54D-C65104B0A5D2}"/>
              </a:ext>
            </a:extLst>
          </p:cNvPr>
          <p:cNvSpPr/>
          <p:nvPr/>
        </p:nvSpPr>
        <p:spPr>
          <a:xfrm>
            <a:off x="2623890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87">
            <a:extLst>
              <a:ext uri="{FF2B5EF4-FFF2-40B4-BE49-F238E27FC236}">
                <a16:creationId xmlns:a16="http://schemas.microsoft.com/office/drawing/2014/main" id="{13F75C7E-662A-5B6F-4579-AC624035C3C9}"/>
              </a:ext>
            </a:extLst>
          </p:cNvPr>
          <p:cNvSpPr/>
          <p:nvPr/>
        </p:nvSpPr>
        <p:spPr>
          <a:xfrm>
            <a:off x="4659482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87">
            <a:extLst>
              <a:ext uri="{FF2B5EF4-FFF2-40B4-BE49-F238E27FC236}">
                <a16:creationId xmlns:a16="http://schemas.microsoft.com/office/drawing/2014/main" id="{A0EA9A33-D43D-0A90-87C3-76F91D7BBB84}"/>
              </a:ext>
            </a:extLst>
          </p:cNvPr>
          <p:cNvSpPr txBox="1"/>
          <p:nvPr/>
        </p:nvSpPr>
        <p:spPr>
          <a:xfrm>
            <a:off x="4688432" y="1829691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su Rol en la Infraestructura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87">
            <a:extLst>
              <a:ext uri="{FF2B5EF4-FFF2-40B4-BE49-F238E27FC236}">
                <a16:creationId xmlns:a16="http://schemas.microsoft.com/office/drawing/2014/main" id="{92DEB444-1716-C650-F840-00AA44DAB022}"/>
              </a:ext>
            </a:extLst>
          </p:cNvPr>
          <p:cNvSpPr/>
          <p:nvPr/>
        </p:nvSpPr>
        <p:spPr>
          <a:xfrm>
            <a:off x="4659482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87">
            <a:extLst>
              <a:ext uri="{FF2B5EF4-FFF2-40B4-BE49-F238E27FC236}">
                <a16:creationId xmlns:a16="http://schemas.microsoft.com/office/drawing/2014/main" id="{D61043AC-78BF-04FD-EC6F-1F34D1CCCD04}"/>
              </a:ext>
            </a:extLst>
          </p:cNvPr>
          <p:cNvSpPr txBox="1"/>
          <p:nvPr/>
        </p:nvSpPr>
        <p:spPr>
          <a:xfrm>
            <a:off x="4891146" y="2811750"/>
            <a:ext cx="1410900" cy="183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¿Qué es </a:t>
            </a:r>
            <a:r>
              <a:rPr lang="es-419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Beneficios de usar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en la infraestructura empresarial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Casos de uso: gestión de identidades y accesos en aplicaciones internas y externas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87">
            <a:extLst>
              <a:ext uri="{FF2B5EF4-FFF2-40B4-BE49-F238E27FC236}">
                <a16:creationId xmlns:a16="http://schemas.microsoft.com/office/drawing/2014/main" id="{2742AF78-191C-81F8-5248-014D6CA661C4}"/>
              </a:ext>
            </a:extLst>
          </p:cNvPr>
          <p:cNvSpPr/>
          <p:nvPr/>
        </p:nvSpPr>
        <p:spPr>
          <a:xfrm>
            <a:off x="6695073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87">
            <a:extLst>
              <a:ext uri="{FF2B5EF4-FFF2-40B4-BE49-F238E27FC236}">
                <a16:creationId xmlns:a16="http://schemas.microsoft.com/office/drawing/2014/main" id="{12154682-7F75-A4FB-CED4-C8F0A0FDF67B}"/>
              </a:ext>
            </a:extLst>
          </p:cNvPr>
          <p:cNvSpPr txBox="1"/>
          <p:nvPr/>
        </p:nvSpPr>
        <p:spPr>
          <a:xfrm>
            <a:off x="6787923" y="1737615"/>
            <a:ext cx="1646100" cy="60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 a </a:t>
            </a:r>
            <a:r>
              <a:rPr lang="es-ES" sz="1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Realms</a:t>
            </a: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Gestión de Identidades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87">
            <a:extLst>
              <a:ext uri="{FF2B5EF4-FFF2-40B4-BE49-F238E27FC236}">
                <a16:creationId xmlns:a16="http://schemas.microsoft.com/office/drawing/2014/main" id="{DAFF696E-F664-F167-4E57-31530B11B4C8}"/>
              </a:ext>
            </a:extLst>
          </p:cNvPr>
          <p:cNvSpPr/>
          <p:nvPr/>
        </p:nvSpPr>
        <p:spPr>
          <a:xfrm>
            <a:off x="6695073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87">
            <a:extLst>
              <a:ext uri="{FF2B5EF4-FFF2-40B4-BE49-F238E27FC236}">
                <a16:creationId xmlns:a16="http://schemas.microsoft.com/office/drawing/2014/main" id="{11AED610-ADA8-7072-B87C-3CF1AA5880D5}"/>
              </a:ext>
            </a:extLst>
          </p:cNvPr>
          <p:cNvSpPr txBox="1"/>
          <p:nvPr/>
        </p:nvSpPr>
        <p:spPr>
          <a:xfrm>
            <a:off x="6926735" y="2811750"/>
            <a:ext cx="1410900" cy="187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Creación y administración de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realms</a:t>
            </a:r>
            <a:endParaRPr lang="es-ES"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de políticas de seguridad para un real</a:t>
            </a:r>
          </a:p>
          <a:p>
            <a:pPr marL="127000" marR="0" lvl="0" indent="-127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Diferencias entre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realms</a:t>
            </a: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aislados y compartidos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87">
            <a:extLst>
              <a:ext uri="{FF2B5EF4-FFF2-40B4-BE49-F238E27FC236}">
                <a16:creationId xmlns:a16="http://schemas.microsoft.com/office/drawing/2014/main" id="{6EA8678A-DD6D-3256-9C47-E21BC0157AA1}"/>
              </a:ext>
            </a:extLst>
          </p:cNvPr>
          <p:cNvSpPr txBox="1"/>
          <p:nvPr/>
        </p:nvSpPr>
        <p:spPr>
          <a:xfrm>
            <a:off x="2848746" y="2811750"/>
            <a:ext cx="1410900" cy="183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Introducción a </a:t>
            </a:r>
            <a:r>
              <a:rPr lang="es-419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OpenID</a:t>
            </a: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419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</a:t>
            </a: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s-419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scopes</a:t>
            </a: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 tokens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avanzada de SAML: atributos personalizados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práctica de SSO en aplicaciones web y móviles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249A07E-41EE-86DE-E2AC-F70A0DDE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6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87"/>
          <p:cNvPicPr preferRelativeResize="0"/>
          <p:nvPr/>
        </p:nvPicPr>
        <p:blipFill rotWithShape="1">
          <a:blip r:embed="rId3">
            <a:alphaModFix/>
          </a:blip>
          <a:srcRect t="45262" b="38055"/>
          <a:stretch/>
        </p:blipFill>
        <p:spPr>
          <a:xfrm>
            <a:off x="-2616" y="3134448"/>
            <a:ext cx="9143999" cy="200905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7"/>
          <p:cNvSpPr txBox="1">
            <a:spLocks noGrp="1"/>
          </p:cNvSpPr>
          <p:nvPr>
            <p:ph type="title" idx="4294967295"/>
          </p:nvPr>
        </p:nvSpPr>
        <p:spPr>
          <a:xfrm>
            <a:off x="597685" y="565587"/>
            <a:ext cx="3915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Agenda – parte 2</a:t>
            </a:r>
            <a:endParaRPr sz="2600" dirty="0"/>
          </a:p>
        </p:txBody>
      </p:sp>
      <p:sp>
        <p:nvSpPr>
          <p:cNvPr id="563" name="Google Shape;563;p87"/>
          <p:cNvSpPr/>
          <p:nvPr/>
        </p:nvSpPr>
        <p:spPr>
          <a:xfrm>
            <a:off x="1623658" y="1596464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87"/>
          <p:cNvSpPr txBox="1"/>
          <p:nvPr/>
        </p:nvSpPr>
        <p:spPr>
          <a:xfrm>
            <a:off x="1673827" y="1793238"/>
            <a:ext cx="1773900" cy="79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Configuración de Autenticación y Proveedores de Identidad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87"/>
          <p:cNvSpPr/>
          <p:nvPr/>
        </p:nvSpPr>
        <p:spPr>
          <a:xfrm>
            <a:off x="1623658" y="2824664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87"/>
          <p:cNvSpPr txBox="1"/>
          <p:nvPr/>
        </p:nvSpPr>
        <p:spPr>
          <a:xfrm>
            <a:off x="1855327" y="2959964"/>
            <a:ext cx="1410900" cy="172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Flujos de autenticación configurables en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lang="es-ES"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Integración con LDAP y Active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Directory</a:t>
            </a:r>
            <a:endParaRPr lang="es-ES"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de autenticación federada con redes sociales</a:t>
            </a:r>
            <a:endParaRPr sz="11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87"/>
          <p:cNvSpPr/>
          <p:nvPr/>
        </p:nvSpPr>
        <p:spPr>
          <a:xfrm>
            <a:off x="3630423" y="1596464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87"/>
          <p:cNvSpPr txBox="1"/>
          <p:nvPr/>
        </p:nvSpPr>
        <p:spPr>
          <a:xfrm>
            <a:off x="3651518" y="1934284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Gestión de Usuarios y Roles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87"/>
          <p:cNvSpPr/>
          <p:nvPr/>
        </p:nvSpPr>
        <p:spPr>
          <a:xfrm>
            <a:off x="3630423" y="2824664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87"/>
          <p:cNvSpPr/>
          <p:nvPr/>
        </p:nvSpPr>
        <p:spPr>
          <a:xfrm>
            <a:off x="5666015" y="1596464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87"/>
          <p:cNvSpPr txBox="1"/>
          <p:nvPr/>
        </p:nvSpPr>
        <p:spPr>
          <a:xfrm>
            <a:off x="5770340" y="1673643"/>
            <a:ext cx="1773900" cy="79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Relación entre Autenticación, Autorización, </a:t>
            </a:r>
            <a:r>
              <a:rPr lang="es-ES" sz="1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Realms</a:t>
            </a: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Roles y Permisos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87"/>
          <p:cNvSpPr/>
          <p:nvPr/>
        </p:nvSpPr>
        <p:spPr>
          <a:xfrm>
            <a:off x="5666015" y="2824664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87"/>
          <p:cNvSpPr txBox="1"/>
          <p:nvPr/>
        </p:nvSpPr>
        <p:spPr>
          <a:xfrm>
            <a:off x="5897679" y="2959964"/>
            <a:ext cx="1410900" cy="16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Cómo los roles definen permisos y accesos 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Uso de permisos en aplicaciones conectadas 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Escenarios prácticos para entender estas relaciones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87"/>
          <p:cNvSpPr txBox="1"/>
          <p:nvPr/>
        </p:nvSpPr>
        <p:spPr>
          <a:xfrm>
            <a:off x="3855279" y="2959964"/>
            <a:ext cx="1410900" cy="16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Creación y asignación de roles estándar y compuestos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Atributos personalizados para usuarios 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Organización de usuarios mediante grupos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C9B88C0-DE80-6CC6-70E6-5853F5B14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4B60C637-D359-A11D-A512-822DBD26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B04CE750-DF61-1C6D-E980-CF1D909663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2" y="211462"/>
            <a:ext cx="441766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Normas de convivencia</a:t>
            </a:r>
            <a:endParaRPr sz="2600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F772534-B097-C5D6-0DB4-42328D338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2" name="Google Shape;692;p91">
            <a:extLst>
              <a:ext uri="{FF2B5EF4-FFF2-40B4-BE49-F238E27FC236}">
                <a16:creationId xmlns:a16="http://schemas.microsoft.com/office/drawing/2014/main" id="{F15FA2C5-695A-D7A5-C27E-4502A992647E}"/>
              </a:ext>
            </a:extLst>
          </p:cNvPr>
          <p:cNvSpPr/>
          <p:nvPr/>
        </p:nvSpPr>
        <p:spPr>
          <a:xfrm>
            <a:off x="574047" y="100485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693;p91">
            <a:extLst>
              <a:ext uri="{FF2B5EF4-FFF2-40B4-BE49-F238E27FC236}">
                <a16:creationId xmlns:a16="http://schemas.microsoft.com/office/drawing/2014/main" id="{C9595BCC-9CA9-B6EB-1FC9-FC8D4F8173F8}"/>
              </a:ext>
            </a:extLst>
          </p:cNvPr>
          <p:cNvSpPr/>
          <p:nvPr/>
        </p:nvSpPr>
        <p:spPr>
          <a:xfrm>
            <a:off x="770110" y="11620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94;p91">
            <a:extLst>
              <a:ext uri="{FF2B5EF4-FFF2-40B4-BE49-F238E27FC236}">
                <a16:creationId xmlns:a16="http://schemas.microsoft.com/office/drawing/2014/main" id="{3C3805A6-21F3-8039-D7D0-C423DC5456FD}"/>
              </a:ext>
            </a:extLst>
          </p:cNvPr>
          <p:cNvSpPr/>
          <p:nvPr/>
        </p:nvSpPr>
        <p:spPr>
          <a:xfrm>
            <a:off x="799472" y="123027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95;p91">
            <a:extLst>
              <a:ext uri="{FF2B5EF4-FFF2-40B4-BE49-F238E27FC236}">
                <a16:creationId xmlns:a16="http://schemas.microsoft.com/office/drawing/2014/main" id="{3F6CD009-D39D-ED18-A081-3BD57C2CAEB6}"/>
              </a:ext>
            </a:extLst>
          </p:cNvPr>
          <p:cNvSpPr/>
          <p:nvPr/>
        </p:nvSpPr>
        <p:spPr>
          <a:xfrm>
            <a:off x="889960" y="12747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96;p91">
            <a:extLst>
              <a:ext uri="{FF2B5EF4-FFF2-40B4-BE49-F238E27FC236}">
                <a16:creationId xmlns:a16="http://schemas.microsoft.com/office/drawing/2014/main" id="{912EF08D-D590-260B-BCDA-85DF843972EB}"/>
              </a:ext>
            </a:extLst>
          </p:cNvPr>
          <p:cNvSpPr/>
          <p:nvPr/>
        </p:nvSpPr>
        <p:spPr>
          <a:xfrm>
            <a:off x="205746" y="16573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97;p91">
            <a:extLst>
              <a:ext uri="{FF2B5EF4-FFF2-40B4-BE49-F238E27FC236}">
                <a16:creationId xmlns:a16="http://schemas.microsoft.com/office/drawing/2014/main" id="{5178C709-5532-32FD-0E37-F4DF32029E12}"/>
              </a:ext>
            </a:extLst>
          </p:cNvPr>
          <p:cNvSpPr/>
          <p:nvPr/>
        </p:nvSpPr>
        <p:spPr>
          <a:xfrm>
            <a:off x="431172" y="188274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8;p91">
            <a:extLst>
              <a:ext uri="{FF2B5EF4-FFF2-40B4-BE49-F238E27FC236}">
                <a16:creationId xmlns:a16="http://schemas.microsoft.com/office/drawing/2014/main" id="{CD701A4C-1D34-604F-EAE9-6B4AE14DC0FC}"/>
              </a:ext>
            </a:extLst>
          </p:cNvPr>
          <p:cNvSpPr/>
          <p:nvPr/>
        </p:nvSpPr>
        <p:spPr>
          <a:xfrm>
            <a:off x="477210" y="192719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9;p91">
            <a:extLst>
              <a:ext uri="{FF2B5EF4-FFF2-40B4-BE49-F238E27FC236}">
                <a16:creationId xmlns:a16="http://schemas.microsoft.com/office/drawing/2014/main" id="{60B9B970-1EA3-D076-0D19-583E0F4D9EB7}"/>
              </a:ext>
            </a:extLst>
          </p:cNvPr>
          <p:cNvSpPr/>
          <p:nvPr/>
        </p:nvSpPr>
        <p:spPr>
          <a:xfrm>
            <a:off x="574047" y="23177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700;p91">
            <a:extLst>
              <a:ext uri="{FF2B5EF4-FFF2-40B4-BE49-F238E27FC236}">
                <a16:creationId xmlns:a16="http://schemas.microsoft.com/office/drawing/2014/main" id="{A0A01A4D-2353-18E5-7DD4-036BE31C19C6}"/>
              </a:ext>
            </a:extLst>
          </p:cNvPr>
          <p:cNvSpPr/>
          <p:nvPr/>
        </p:nvSpPr>
        <p:spPr>
          <a:xfrm>
            <a:off x="799472" y="254155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01;p91">
            <a:extLst>
              <a:ext uri="{FF2B5EF4-FFF2-40B4-BE49-F238E27FC236}">
                <a16:creationId xmlns:a16="http://schemas.microsoft.com/office/drawing/2014/main" id="{B8ACA375-391E-E379-DDFB-A27EC46A400A}"/>
              </a:ext>
            </a:extLst>
          </p:cNvPr>
          <p:cNvSpPr/>
          <p:nvPr/>
        </p:nvSpPr>
        <p:spPr>
          <a:xfrm>
            <a:off x="845510" y="258759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5;p91">
            <a:extLst>
              <a:ext uri="{FF2B5EF4-FFF2-40B4-BE49-F238E27FC236}">
                <a16:creationId xmlns:a16="http://schemas.microsoft.com/office/drawing/2014/main" id="{8F84511F-585C-AFE0-91BC-23094B46153C}"/>
              </a:ext>
            </a:extLst>
          </p:cNvPr>
          <p:cNvSpPr txBox="1"/>
          <p:nvPr/>
        </p:nvSpPr>
        <p:spPr>
          <a:xfrm>
            <a:off x="1084422" y="1219240"/>
            <a:ext cx="224032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Camaras 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prendidas</a:t>
            </a: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sp>
        <p:nvSpPr>
          <p:cNvPr id="17" name="Google Shape;706;p91">
            <a:extLst>
              <a:ext uri="{FF2B5EF4-FFF2-40B4-BE49-F238E27FC236}">
                <a16:creationId xmlns:a16="http://schemas.microsoft.com/office/drawing/2014/main" id="{0F250C7B-785B-1D2F-7C6B-34A16D8B47CD}"/>
              </a:ext>
            </a:extLst>
          </p:cNvPr>
          <p:cNvSpPr/>
          <p:nvPr/>
        </p:nvSpPr>
        <p:spPr>
          <a:xfrm>
            <a:off x="371784" y="181770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7;p91">
            <a:extLst>
              <a:ext uri="{FF2B5EF4-FFF2-40B4-BE49-F238E27FC236}">
                <a16:creationId xmlns:a16="http://schemas.microsoft.com/office/drawing/2014/main" id="{913243D1-BF62-9187-E94D-511CA3416CF1}"/>
              </a:ext>
            </a:extLst>
          </p:cNvPr>
          <p:cNvSpPr/>
          <p:nvPr/>
        </p:nvSpPr>
        <p:spPr>
          <a:xfrm>
            <a:off x="491635" y="193035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8;p91">
            <a:extLst>
              <a:ext uri="{FF2B5EF4-FFF2-40B4-BE49-F238E27FC236}">
                <a16:creationId xmlns:a16="http://schemas.microsoft.com/office/drawing/2014/main" id="{6E4223B6-730A-966C-5C9E-E09C19812E97}"/>
              </a:ext>
            </a:extLst>
          </p:cNvPr>
          <p:cNvSpPr txBox="1"/>
          <p:nvPr/>
        </p:nvSpPr>
        <p:spPr>
          <a:xfrm>
            <a:off x="612146" y="1872125"/>
            <a:ext cx="224379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Microfonos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apagados</a:t>
            </a:r>
            <a:endParaRPr dirty="0"/>
          </a:p>
        </p:txBody>
      </p:sp>
      <p:sp>
        <p:nvSpPr>
          <p:cNvPr id="20" name="Google Shape;709;p91">
            <a:extLst>
              <a:ext uri="{FF2B5EF4-FFF2-40B4-BE49-F238E27FC236}">
                <a16:creationId xmlns:a16="http://schemas.microsoft.com/office/drawing/2014/main" id="{F9905150-5C27-4EA0-C764-F0C18646F0F2}"/>
              </a:ext>
            </a:extLst>
          </p:cNvPr>
          <p:cNvSpPr/>
          <p:nvPr/>
        </p:nvSpPr>
        <p:spPr>
          <a:xfrm>
            <a:off x="743210" y="24717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10;p91">
            <a:extLst>
              <a:ext uri="{FF2B5EF4-FFF2-40B4-BE49-F238E27FC236}">
                <a16:creationId xmlns:a16="http://schemas.microsoft.com/office/drawing/2014/main" id="{3FC549E2-6F62-ADF4-14C2-C33497129591}"/>
              </a:ext>
            </a:extLst>
          </p:cNvPr>
          <p:cNvSpPr/>
          <p:nvPr/>
        </p:nvSpPr>
        <p:spPr>
          <a:xfrm>
            <a:off x="863060" y="25844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11;p91">
            <a:extLst>
              <a:ext uri="{FF2B5EF4-FFF2-40B4-BE49-F238E27FC236}">
                <a16:creationId xmlns:a16="http://schemas.microsoft.com/office/drawing/2014/main" id="{057B635D-F904-351C-7D5A-CF91C94DF801}"/>
              </a:ext>
            </a:extLst>
          </p:cNvPr>
          <p:cNvSpPr txBox="1"/>
          <p:nvPr/>
        </p:nvSpPr>
        <p:spPr>
          <a:xfrm>
            <a:off x="890382" y="2536717"/>
            <a:ext cx="252353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puede interrumpir</a:t>
            </a:r>
            <a:endParaRPr dirty="0"/>
          </a:p>
        </p:txBody>
      </p:sp>
      <p:sp>
        <p:nvSpPr>
          <p:cNvPr id="37" name="Google Shape;692;p91">
            <a:extLst>
              <a:ext uri="{FF2B5EF4-FFF2-40B4-BE49-F238E27FC236}">
                <a16:creationId xmlns:a16="http://schemas.microsoft.com/office/drawing/2014/main" id="{9FA6AD6B-3371-559A-30B5-D6C5FF5AE132}"/>
              </a:ext>
            </a:extLst>
          </p:cNvPr>
          <p:cNvSpPr/>
          <p:nvPr/>
        </p:nvSpPr>
        <p:spPr>
          <a:xfrm>
            <a:off x="4940301" y="220149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693;p91">
            <a:extLst>
              <a:ext uri="{FF2B5EF4-FFF2-40B4-BE49-F238E27FC236}">
                <a16:creationId xmlns:a16="http://schemas.microsoft.com/office/drawing/2014/main" id="{77D569C0-898F-4FC0-73BD-5CF07E54F57F}"/>
              </a:ext>
            </a:extLst>
          </p:cNvPr>
          <p:cNvSpPr/>
          <p:nvPr/>
        </p:nvSpPr>
        <p:spPr>
          <a:xfrm>
            <a:off x="5136364" y="235871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694;p91">
            <a:extLst>
              <a:ext uri="{FF2B5EF4-FFF2-40B4-BE49-F238E27FC236}">
                <a16:creationId xmlns:a16="http://schemas.microsoft.com/office/drawing/2014/main" id="{D7120B25-58BB-9C97-21D3-BFD7F322E4C5}"/>
              </a:ext>
            </a:extLst>
          </p:cNvPr>
          <p:cNvSpPr/>
          <p:nvPr/>
        </p:nvSpPr>
        <p:spPr>
          <a:xfrm>
            <a:off x="5165726" y="242691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695;p91">
            <a:extLst>
              <a:ext uri="{FF2B5EF4-FFF2-40B4-BE49-F238E27FC236}">
                <a16:creationId xmlns:a16="http://schemas.microsoft.com/office/drawing/2014/main" id="{1DA16389-6CF9-690E-9A2D-19F7AAE00086}"/>
              </a:ext>
            </a:extLst>
          </p:cNvPr>
          <p:cNvSpPr/>
          <p:nvPr/>
        </p:nvSpPr>
        <p:spPr>
          <a:xfrm>
            <a:off x="5256214" y="247136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696;p91">
            <a:extLst>
              <a:ext uri="{FF2B5EF4-FFF2-40B4-BE49-F238E27FC236}">
                <a16:creationId xmlns:a16="http://schemas.microsoft.com/office/drawing/2014/main" id="{CD13C875-F159-4F05-C755-74E26217A12C}"/>
              </a:ext>
            </a:extLst>
          </p:cNvPr>
          <p:cNvSpPr/>
          <p:nvPr/>
        </p:nvSpPr>
        <p:spPr>
          <a:xfrm>
            <a:off x="4572000" y="285395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697;p91">
            <a:extLst>
              <a:ext uri="{FF2B5EF4-FFF2-40B4-BE49-F238E27FC236}">
                <a16:creationId xmlns:a16="http://schemas.microsoft.com/office/drawing/2014/main" id="{94F47498-3674-7A2D-DB9F-4DEFADD114D3}"/>
              </a:ext>
            </a:extLst>
          </p:cNvPr>
          <p:cNvSpPr/>
          <p:nvPr/>
        </p:nvSpPr>
        <p:spPr>
          <a:xfrm>
            <a:off x="4797426" y="307938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698;p91">
            <a:extLst>
              <a:ext uri="{FF2B5EF4-FFF2-40B4-BE49-F238E27FC236}">
                <a16:creationId xmlns:a16="http://schemas.microsoft.com/office/drawing/2014/main" id="{77479627-D4A9-B7F3-E58F-436B255F62CC}"/>
              </a:ext>
            </a:extLst>
          </p:cNvPr>
          <p:cNvSpPr/>
          <p:nvPr/>
        </p:nvSpPr>
        <p:spPr>
          <a:xfrm>
            <a:off x="4843464" y="312383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699;p91">
            <a:extLst>
              <a:ext uri="{FF2B5EF4-FFF2-40B4-BE49-F238E27FC236}">
                <a16:creationId xmlns:a16="http://schemas.microsoft.com/office/drawing/2014/main" id="{341B20DB-C11E-6DEF-988C-4DB21F61AC98}"/>
              </a:ext>
            </a:extLst>
          </p:cNvPr>
          <p:cNvSpPr/>
          <p:nvPr/>
        </p:nvSpPr>
        <p:spPr>
          <a:xfrm>
            <a:off x="4940301" y="351435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700;p91">
            <a:extLst>
              <a:ext uri="{FF2B5EF4-FFF2-40B4-BE49-F238E27FC236}">
                <a16:creationId xmlns:a16="http://schemas.microsoft.com/office/drawing/2014/main" id="{EC4F7C72-FC3A-9DC0-35B8-B36B11375BEE}"/>
              </a:ext>
            </a:extLst>
          </p:cNvPr>
          <p:cNvSpPr/>
          <p:nvPr/>
        </p:nvSpPr>
        <p:spPr>
          <a:xfrm>
            <a:off x="5165726" y="373819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701;p91">
            <a:extLst>
              <a:ext uri="{FF2B5EF4-FFF2-40B4-BE49-F238E27FC236}">
                <a16:creationId xmlns:a16="http://schemas.microsoft.com/office/drawing/2014/main" id="{271003ED-2C75-E6D5-314E-0D129CB5DA70}"/>
              </a:ext>
            </a:extLst>
          </p:cNvPr>
          <p:cNvSpPr/>
          <p:nvPr/>
        </p:nvSpPr>
        <p:spPr>
          <a:xfrm>
            <a:off x="5211764" y="378423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705;p91">
            <a:extLst>
              <a:ext uri="{FF2B5EF4-FFF2-40B4-BE49-F238E27FC236}">
                <a16:creationId xmlns:a16="http://schemas.microsoft.com/office/drawing/2014/main" id="{6BB9F725-558B-85D2-E985-A879BEB46999}"/>
              </a:ext>
            </a:extLst>
          </p:cNvPr>
          <p:cNvSpPr txBox="1"/>
          <p:nvPr/>
        </p:nvSpPr>
        <p:spPr>
          <a:xfrm>
            <a:off x="5519572" y="2435490"/>
            <a:ext cx="243999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 esto no sea un monologo</a:t>
            </a:r>
            <a:endParaRPr dirty="0"/>
          </a:p>
        </p:txBody>
      </p:sp>
      <p:sp>
        <p:nvSpPr>
          <p:cNvPr id="48" name="Google Shape;706;p91">
            <a:extLst>
              <a:ext uri="{FF2B5EF4-FFF2-40B4-BE49-F238E27FC236}">
                <a16:creationId xmlns:a16="http://schemas.microsoft.com/office/drawing/2014/main" id="{0957DA5B-A072-68CE-6F01-0A1EB262FC7D}"/>
              </a:ext>
            </a:extLst>
          </p:cNvPr>
          <p:cNvSpPr/>
          <p:nvPr/>
        </p:nvSpPr>
        <p:spPr>
          <a:xfrm>
            <a:off x="4738038" y="301434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707;p91">
            <a:extLst>
              <a:ext uri="{FF2B5EF4-FFF2-40B4-BE49-F238E27FC236}">
                <a16:creationId xmlns:a16="http://schemas.microsoft.com/office/drawing/2014/main" id="{05469DB3-35FD-21B3-84CA-51F42DB7C056}"/>
              </a:ext>
            </a:extLst>
          </p:cNvPr>
          <p:cNvSpPr/>
          <p:nvPr/>
        </p:nvSpPr>
        <p:spPr>
          <a:xfrm>
            <a:off x="4857889" y="312699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708;p91">
            <a:extLst>
              <a:ext uri="{FF2B5EF4-FFF2-40B4-BE49-F238E27FC236}">
                <a16:creationId xmlns:a16="http://schemas.microsoft.com/office/drawing/2014/main" id="{B2FD854D-E58E-701A-C86C-514E06089350}"/>
              </a:ext>
            </a:extLst>
          </p:cNvPr>
          <p:cNvSpPr txBox="1"/>
          <p:nvPr/>
        </p:nvSpPr>
        <p:spPr>
          <a:xfrm>
            <a:off x="4978400" y="2986979"/>
            <a:ext cx="245264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aceptan todo tipo de criticas y comentarios</a:t>
            </a:r>
            <a:endParaRPr dirty="0"/>
          </a:p>
        </p:txBody>
      </p:sp>
      <p:sp>
        <p:nvSpPr>
          <p:cNvPr id="51" name="Google Shape;709;p91">
            <a:extLst>
              <a:ext uri="{FF2B5EF4-FFF2-40B4-BE49-F238E27FC236}">
                <a16:creationId xmlns:a16="http://schemas.microsoft.com/office/drawing/2014/main" id="{4E739EE5-F731-2B09-A086-48391883E126}"/>
              </a:ext>
            </a:extLst>
          </p:cNvPr>
          <p:cNvSpPr/>
          <p:nvPr/>
        </p:nvSpPr>
        <p:spPr>
          <a:xfrm>
            <a:off x="5109464" y="366841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710;p91">
            <a:extLst>
              <a:ext uri="{FF2B5EF4-FFF2-40B4-BE49-F238E27FC236}">
                <a16:creationId xmlns:a16="http://schemas.microsoft.com/office/drawing/2014/main" id="{79F6D63D-F5DB-C064-94CE-B6434AB0FF11}"/>
              </a:ext>
            </a:extLst>
          </p:cNvPr>
          <p:cNvSpPr/>
          <p:nvPr/>
        </p:nvSpPr>
        <p:spPr>
          <a:xfrm>
            <a:off x="5229314" y="378106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711;p91">
            <a:extLst>
              <a:ext uri="{FF2B5EF4-FFF2-40B4-BE49-F238E27FC236}">
                <a16:creationId xmlns:a16="http://schemas.microsoft.com/office/drawing/2014/main" id="{18D23632-B6B4-A5D6-0D4C-71176DE7B86E}"/>
              </a:ext>
            </a:extLst>
          </p:cNvPr>
          <p:cNvSpPr txBox="1"/>
          <p:nvPr/>
        </p:nvSpPr>
        <p:spPr>
          <a:xfrm>
            <a:off x="5400676" y="3748304"/>
            <a:ext cx="294994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Cualquier cosa Mauricio nos ayuda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811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6113C52C-04AE-0084-5879-D5A551D63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D5CE711C-FBD2-087D-7A82-1592E85DFD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2" y="211462"/>
            <a:ext cx="616081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Cosas que pueden pasar y pasaran</a:t>
            </a:r>
            <a:endParaRPr sz="2600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C063E12-FA83-468F-8339-1F27C2CD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2" name="Google Shape;692;p91">
            <a:extLst>
              <a:ext uri="{FF2B5EF4-FFF2-40B4-BE49-F238E27FC236}">
                <a16:creationId xmlns:a16="http://schemas.microsoft.com/office/drawing/2014/main" id="{4BB51F69-7C5A-33AA-7CDD-2A63E81FE5FD}"/>
              </a:ext>
            </a:extLst>
          </p:cNvPr>
          <p:cNvSpPr/>
          <p:nvPr/>
        </p:nvSpPr>
        <p:spPr>
          <a:xfrm>
            <a:off x="574047" y="100485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693;p91">
            <a:extLst>
              <a:ext uri="{FF2B5EF4-FFF2-40B4-BE49-F238E27FC236}">
                <a16:creationId xmlns:a16="http://schemas.microsoft.com/office/drawing/2014/main" id="{ACB9D512-1B25-45D9-AFA8-AACCF386F028}"/>
              </a:ext>
            </a:extLst>
          </p:cNvPr>
          <p:cNvSpPr/>
          <p:nvPr/>
        </p:nvSpPr>
        <p:spPr>
          <a:xfrm>
            <a:off x="770110" y="11620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94;p91">
            <a:extLst>
              <a:ext uri="{FF2B5EF4-FFF2-40B4-BE49-F238E27FC236}">
                <a16:creationId xmlns:a16="http://schemas.microsoft.com/office/drawing/2014/main" id="{3F57A167-8A12-0531-7025-0B89E03935A3}"/>
              </a:ext>
            </a:extLst>
          </p:cNvPr>
          <p:cNvSpPr/>
          <p:nvPr/>
        </p:nvSpPr>
        <p:spPr>
          <a:xfrm>
            <a:off x="799472" y="123027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95;p91">
            <a:extLst>
              <a:ext uri="{FF2B5EF4-FFF2-40B4-BE49-F238E27FC236}">
                <a16:creationId xmlns:a16="http://schemas.microsoft.com/office/drawing/2014/main" id="{8FB6FED5-2D80-1D7B-ED95-90252C82FF8C}"/>
              </a:ext>
            </a:extLst>
          </p:cNvPr>
          <p:cNvSpPr/>
          <p:nvPr/>
        </p:nvSpPr>
        <p:spPr>
          <a:xfrm>
            <a:off x="889960" y="12747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96;p91">
            <a:extLst>
              <a:ext uri="{FF2B5EF4-FFF2-40B4-BE49-F238E27FC236}">
                <a16:creationId xmlns:a16="http://schemas.microsoft.com/office/drawing/2014/main" id="{775D9E95-1E59-DA0B-BF7E-9B046304236D}"/>
              </a:ext>
            </a:extLst>
          </p:cNvPr>
          <p:cNvSpPr/>
          <p:nvPr/>
        </p:nvSpPr>
        <p:spPr>
          <a:xfrm>
            <a:off x="205746" y="16573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97;p91">
            <a:extLst>
              <a:ext uri="{FF2B5EF4-FFF2-40B4-BE49-F238E27FC236}">
                <a16:creationId xmlns:a16="http://schemas.microsoft.com/office/drawing/2014/main" id="{0A735514-2AAF-2E15-A621-23E6C34A0BB2}"/>
              </a:ext>
            </a:extLst>
          </p:cNvPr>
          <p:cNvSpPr/>
          <p:nvPr/>
        </p:nvSpPr>
        <p:spPr>
          <a:xfrm>
            <a:off x="431172" y="188274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8;p91">
            <a:extLst>
              <a:ext uri="{FF2B5EF4-FFF2-40B4-BE49-F238E27FC236}">
                <a16:creationId xmlns:a16="http://schemas.microsoft.com/office/drawing/2014/main" id="{DBFE8E7C-CB04-9DDF-C060-F94398E9F0E7}"/>
              </a:ext>
            </a:extLst>
          </p:cNvPr>
          <p:cNvSpPr/>
          <p:nvPr/>
        </p:nvSpPr>
        <p:spPr>
          <a:xfrm>
            <a:off x="477210" y="192719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9;p91">
            <a:extLst>
              <a:ext uri="{FF2B5EF4-FFF2-40B4-BE49-F238E27FC236}">
                <a16:creationId xmlns:a16="http://schemas.microsoft.com/office/drawing/2014/main" id="{F022C3D2-B0AB-073E-9F03-243B5D874146}"/>
              </a:ext>
            </a:extLst>
          </p:cNvPr>
          <p:cNvSpPr/>
          <p:nvPr/>
        </p:nvSpPr>
        <p:spPr>
          <a:xfrm>
            <a:off x="574047" y="23177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700;p91">
            <a:extLst>
              <a:ext uri="{FF2B5EF4-FFF2-40B4-BE49-F238E27FC236}">
                <a16:creationId xmlns:a16="http://schemas.microsoft.com/office/drawing/2014/main" id="{B82E6A52-9AF8-9F51-7994-E1D04834DB4C}"/>
              </a:ext>
            </a:extLst>
          </p:cNvPr>
          <p:cNvSpPr/>
          <p:nvPr/>
        </p:nvSpPr>
        <p:spPr>
          <a:xfrm>
            <a:off x="799472" y="254155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01;p91">
            <a:extLst>
              <a:ext uri="{FF2B5EF4-FFF2-40B4-BE49-F238E27FC236}">
                <a16:creationId xmlns:a16="http://schemas.microsoft.com/office/drawing/2014/main" id="{9FDC8617-616E-0D5E-5365-AC50089C99F3}"/>
              </a:ext>
            </a:extLst>
          </p:cNvPr>
          <p:cNvSpPr/>
          <p:nvPr/>
        </p:nvSpPr>
        <p:spPr>
          <a:xfrm>
            <a:off x="845510" y="258759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5;p91">
            <a:extLst>
              <a:ext uri="{FF2B5EF4-FFF2-40B4-BE49-F238E27FC236}">
                <a16:creationId xmlns:a16="http://schemas.microsoft.com/office/drawing/2014/main" id="{CDE69972-BB7A-60B6-4AFA-981FC8EB4BDB}"/>
              </a:ext>
            </a:extLst>
          </p:cNvPr>
          <p:cNvSpPr txBox="1"/>
          <p:nvPr/>
        </p:nvSpPr>
        <p:spPr>
          <a:xfrm>
            <a:off x="1084422" y="1219240"/>
            <a:ext cx="224032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 </a:t>
            </a: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Rotwailer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va a ladrar</a:t>
            </a:r>
            <a:endParaRPr dirty="0"/>
          </a:p>
        </p:txBody>
      </p:sp>
      <p:sp>
        <p:nvSpPr>
          <p:cNvPr id="17" name="Google Shape;706;p91">
            <a:extLst>
              <a:ext uri="{FF2B5EF4-FFF2-40B4-BE49-F238E27FC236}">
                <a16:creationId xmlns:a16="http://schemas.microsoft.com/office/drawing/2014/main" id="{BB586188-D336-67BB-A8AC-C2A929BC807A}"/>
              </a:ext>
            </a:extLst>
          </p:cNvPr>
          <p:cNvSpPr/>
          <p:nvPr/>
        </p:nvSpPr>
        <p:spPr>
          <a:xfrm>
            <a:off x="371784" y="181770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7;p91">
            <a:extLst>
              <a:ext uri="{FF2B5EF4-FFF2-40B4-BE49-F238E27FC236}">
                <a16:creationId xmlns:a16="http://schemas.microsoft.com/office/drawing/2014/main" id="{B7A682C1-6C4C-A1FF-4433-A520225D9F6F}"/>
              </a:ext>
            </a:extLst>
          </p:cNvPr>
          <p:cNvSpPr/>
          <p:nvPr/>
        </p:nvSpPr>
        <p:spPr>
          <a:xfrm>
            <a:off x="491635" y="193035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8;p91">
            <a:extLst>
              <a:ext uri="{FF2B5EF4-FFF2-40B4-BE49-F238E27FC236}">
                <a16:creationId xmlns:a16="http://schemas.microsoft.com/office/drawing/2014/main" id="{6FDEB527-013F-34B3-4B81-DDA9811CD1E2}"/>
              </a:ext>
            </a:extLst>
          </p:cNvPr>
          <p:cNvSpPr txBox="1"/>
          <p:nvPr/>
        </p:nvSpPr>
        <p:spPr>
          <a:xfrm>
            <a:off x="665076" y="1835074"/>
            <a:ext cx="289225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Vamos a tener un intervalo antes del desmayo</a:t>
            </a:r>
            <a:endParaRPr dirty="0"/>
          </a:p>
        </p:txBody>
      </p:sp>
      <p:sp>
        <p:nvSpPr>
          <p:cNvPr id="20" name="Google Shape;709;p91">
            <a:extLst>
              <a:ext uri="{FF2B5EF4-FFF2-40B4-BE49-F238E27FC236}">
                <a16:creationId xmlns:a16="http://schemas.microsoft.com/office/drawing/2014/main" id="{B1A96911-D483-C7FA-4EEC-B42AFA3DD312}"/>
              </a:ext>
            </a:extLst>
          </p:cNvPr>
          <p:cNvSpPr/>
          <p:nvPr/>
        </p:nvSpPr>
        <p:spPr>
          <a:xfrm>
            <a:off x="743210" y="24717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10;p91">
            <a:extLst>
              <a:ext uri="{FF2B5EF4-FFF2-40B4-BE49-F238E27FC236}">
                <a16:creationId xmlns:a16="http://schemas.microsoft.com/office/drawing/2014/main" id="{1C33A0D6-AE0B-9D0D-232A-BAD8EBCBA07E}"/>
              </a:ext>
            </a:extLst>
          </p:cNvPr>
          <p:cNvSpPr/>
          <p:nvPr/>
        </p:nvSpPr>
        <p:spPr>
          <a:xfrm>
            <a:off x="863060" y="25844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11;p91">
            <a:extLst>
              <a:ext uri="{FF2B5EF4-FFF2-40B4-BE49-F238E27FC236}">
                <a16:creationId xmlns:a16="http://schemas.microsoft.com/office/drawing/2014/main" id="{72B16357-956C-180E-FD74-BE18787537ED}"/>
              </a:ext>
            </a:extLst>
          </p:cNvPr>
          <p:cNvSpPr txBox="1"/>
          <p:nvPr/>
        </p:nvSpPr>
        <p:spPr>
          <a:xfrm>
            <a:off x="824434" y="2466941"/>
            <a:ext cx="298196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 llegamos vamos a tener un laboratorio</a:t>
            </a:r>
            <a:endParaRPr dirty="0"/>
          </a:p>
        </p:txBody>
      </p:sp>
      <p:pic>
        <p:nvPicPr>
          <p:cNvPr id="14" name="Imagen 13" descr="Perro con correa parado en el pasto&#10;&#10;El contenido generado por IA puede ser incorrecto.">
            <a:extLst>
              <a:ext uri="{FF2B5EF4-FFF2-40B4-BE49-F238E27FC236}">
                <a16:creationId xmlns:a16="http://schemas.microsoft.com/office/drawing/2014/main" id="{2B796A5A-B5AC-A0A0-883C-C2D597A2A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29" y="1076286"/>
            <a:ext cx="1613074" cy="35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3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/>
          <p:cNvPicPr preferRelativeResize="0"/>
          <p:nvPr/>
        </p:nvPicPr>
        <p:blipFill rotWithShape="1">
          <a:blip r:embed="rId3">
            <a:alphaModFix/>
          </a:blip>
          <a:srcRect r="32051"/>
          <a:stretch/>
        </p:blipFill>
        <p:spPr>
          <a:xfrm>
            <a:off x="5087301" y="2538050"/>
            <a:ext cx="4056700" cy="2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7"/>
          <p:cNvPicPr preferRelativeResize="0"/>
          <p:nvPr/>
        </p:nvPicPr>
        <p:blipFill rotWithShape="1">
          <a:blip r:embed="rId3">
            <a:alphaModFix/>
          </a:blip>
          <a:srcRect l="32051" b="6620"/>
          <a:stretch/>
        </p:blipFill>
        <p:spPr>
          <a:xfrm>
            <a:off x="0" y="2710525"/>
            <a:ext cx="4056700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3D0A952-A43C-C64B-4443-E9BD6D17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1F6F79-A300-18D6-DA7D-D714DEA3A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900" y="648673"/>
            <a:ext cx="4130199" cy="4123704"/>
          </a:xfrm>
          <a:prstGeom prst="rect">
            <a:avLst/>
          </a:prstGeom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889677C-FD21-BB78-5D23-0B734F32C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90"/>
          <p:cNvSpPr txBox="1"/>
          <p:nvPr/>
        </p:nvSpPr>
        <p:spPr>
          <a:xfrm>
            <a:off x="6693694" y="2465342"/>
            <a:ext cx="1404297" cy="75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Estrategia de DRP</a:t>
            </a:r>
            <a:endParaRPr sz="14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Planificamos la mejor estrategia para asegurar al continuidad de tu negocio.</a:t>
            </a:r>
            <a:endParaRPr sz="14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90"/>
          <p:cNvSpPr txBox="1"/>
          <p:nvPr/>
        </p:nvSpPr>
        <p:spPr>
          <a:xfrm>
            <a:off x="6277003" y="3514222"/>
            <a:ext cx="1404297" cy="75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Modernización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 guiamos en cada paso para modernizar tu negocio en la nube.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8" name="Google Shape;678;p90"/>
          <p:cNvSpPr txBox="1"/>
          <p:nvPr/>
        </p:nvSpPr>
        <p:spPr>
          <a:xfrm>
            <a:off x="1594692" y="844183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endParaRPr sz="2700" b="1" i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9" name="Google Shape;679;p90" descr="Icon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6014" y="366374"/>
            <a:ext cx="1030611" cy="341098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0"/>
          <p:cNvSpPr txBox="1">
            <a:spLocks noGrp="1"/>
          </p:cNvSpPr>
          <p:nvPr>
            <p:ph type="title" idx="4294967295"/>
          </p:nvPr>
        </p:nvSpPr>
        <p:spPr>
          <a:xfrm>
            <a:off x="221775" y="351261"/>
            <a:ext cx="494790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00" dirty="0">
                <a:solidFill>
                  <a:schemeClr val="lt2"/>
                </a:solidFill>
              </a:rPr>
              <a:t>¿Qué es la identidad</a:t>
            </a:r>
            <a:endParaRPr sz="2600" dirty="0">
              <a:solidFill>
                <a:srgbClr val="43A0FF"/>
              </a:solidFill>
            </a:endParaRPr>
          </a:p>
        </p:txBody>
      </p:sp>
      <p:sp>
        <p:nvSpPr>
          <p:cNvPr id="683" name="Google Shape;683;p90"/>
          <p:cNvSpPr txBox="1"/>
          <p:nvPr/>
        </p:nvSpPr>
        <p:spPr>
          <a:xfrm>
            <a:off x="221775" y="972942"/>
            <a:ext cx="40197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>
                <a:solidFill>
                  <a:srgbClr val="43A1FF"/>
                </a:solidFill>
                <a:latin typeface="Poppins"/>
                <a:ea typeface="Poppins"/>
                <a:cs typeface="Poppins"/>
                <a:sym typeface="Poppins"/>
              </a:rPr>
              <a:t>Rasgos y atributos que permiten reconocer a un actor dentro de un contexto</a:t>
            </a:r>
            <a:endParaRPr sz="1200" dirty="0">
              <a:solidFill>
                <a:schemeClr val="l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84EFF30-BF0B-0879-CAEB-EE3D1D30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659" y="0"/>
            <a:ext cx="6406549" cy="5143500"/>
          </a:xfrm>
          <a:prstGeom prst="rect">
            <a:avLst/>
          </a:prstGeom>
        </p:spPr>
      </p:pic>
      <p:sp>
        <p:nvSpPr>
          <p:cNvPr id="26" name="Google Shape;692;p91">
            <a:extLst>
              <a:ext uri="{FF2B5EF4-FFF2-40B4-BE49-F238E27FC236}">
                <a16:creationId xmlns:a16="http://schemas.microsoft.com/office/drawing/2014/main" id="{3B8DBB0F-1AED-6BAF-1FE2-6E25FD05F176}"/>
              </a:ext>
            </a:extLst>
          </p:cNvPr>
          <p:cNvSpPr/>
          <p:nvPr/>
        </p:nvSpPr>
        <p:spPr>
          <a:xfrm>
            <a:off x="878642" y="1991437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693;p91">
            <a:extLst>
              <a:ext uri="{FF2B5EF4-FFF2-40B4-BE49-F238E27FC236}">
                <a16:creationId xmlns:a16="http://schemas.microsoft.com/office/drawing/2014/main" id="{FA1FC16B-CD22-3EB2-E010-E0074C68327B}"/>
              </a:ext>
            </a:extLst>
          </p:cNvPr>
          <p:cNvSpPr/>
          <p:nvPr/>
        </p:nvSpPr>
        <p:spPr>
          <a:xfrm>
            <a:off x="1074705" y="2148661"/>
            <a:ext cx="2731378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694;p91">
            <a:extLst>
              <a:ext uri="{FF2B5EF4-FFF2-40B4-BE49-F238E27FC236}">
                <a16:creationId xmlns:a16="http://schemas.microsoft.com/office/drawing/2014/main" id="{46BB9938-9DF1-7578-C06D-78F1A0AED1A9}"/>
              </a:ext>
            </a:extLst>
          </p:cNvPr>
          <p:cNvSpPr/>
          <p:nvPr/>
        </p:nvSpPr>
        <p:spPr>
          <a:xfrm>
            <a:off x="1104067" y="2216862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695;p91">
            <a:extLst>
              <a:ext uri="{FF2B5EF4-FFF2-40B4-BE49-F238E27FC236}">
                <a16:creationId xmlns:a16="http://schemas.microsoft.com/office/drawing/2014/main" id="{4D94423F-5DB6-E6BF-7BB0-2BDA647EC002}"/>
              </a:ext>
            </a:extLst>
          </p:cNvPr>
          <p:cNvSpPr/>
          <p:nvPr/>
        </p:nvSpPr>
        <p:spPr>
          <a:xfrm>
            <a:off x="1194555" y="22613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Google Shape;696;p91">
            <a:extLst>
              <a:ext uri="{FF2B5EF4-FFF2-40B4-BE49-F238E27FC236}">
                <a16:creationId xmlns:a16="http://schemas.microsoft.com/office/drawing/2014/main" id="{B719B5CE-457F-565C-B25D-0E5CC6223636}"/>
              </a:ext>
            </a:extLst>
          </p:cNvPr>
          <p:cNvSpPr/>
          <p:nvPr/>
        </p:nvSpPr>
        <p:spPr>
          <a:xfrm>
            <a:off x="510341" y="2643900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Google Shape;697;p91">
            <a:extLst>
              <a:ext uri="{FF2B5EF4-FFF2-40B4-BE49-F238E27FC236}">
                <a16:creationId xmlns:a16="http://schemas.microsoft.com/office/drawing/2014/main" id="{7B0A9FE7-3E6A-6CCA-D451-5C9F9E4DAEFC}"/>
              </a:ext>
            </a:extLst>
          </p:cNvPr>
          <p:cNvSpPr/>
          <p:nvPr/>
        </p:nvSpPr>
        <p:spPr>
          <a:xfrm>
            <a:off x="735767" y="2869325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698;p91">
            <a:extLst>
              <a:ext uri="{FF2B5EF4-FFF2-40B4-BE49-F238E27FC236}">
                <a16:creationId xmlns:a16="http://schemas.microsoft.com/office/drawing/2014/main" id="{02F31B61-2E5B-41DD-074B-457F533D5318}"/>
              </a:ext>
            </a:extLst>
          </p:cNvPr>
          <p:cNvSpPr/>
          <p:nvPr/>
        </p:nvSpPr>
        <p:spPr>
          <a:xfrm>
            <a:off x="781805" y="2913775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699;p91">
            <a:extLst>
              <a:ext uri="{FF2B5EF4-FFF2-40B4-BE49-F238E27FC236}">
                <a16:creationId xmlns:a16="http://schemas.microsoft.com/office/drawing/2014/main" id="{A9B513CB-8EF9-1190-FE59-2A6B4C2F39AC}"/>
              </a:ext>
            </a:extLst>
          </p:cNvPr>
          <p:cNvSpPr/>
          <p:nvPr/>
        </p:nvSpPr>
        <p:spPr>
          <a:xfrm>
            <a:off x="878642" y="3304300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Google Shape;700;p91">
            <a:extLst>
              <a:ext uri="{FF2B5EF4-FFF2-40B4-BE49-F238E27FC236}">
                <a16:creationId xmlns:a16="http://schemas.microsoft.com/office/drawing/2014/main" id="{5AAB92F2-497E-406D-297A-3ABC008AF778}"/>
              </a:ext>
            </a:extLst>
          </p:cNvPr>
          <p:cNvSpPr/>
          <p:nvPr/>
        </p:nvSpPr>
        <p:spPr>
          <a:xfrm>
            <a:off x="1104067" y="3528137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" name="Google Shape;701;p91">
            <a:extLst>
              <a:ext uri="{FF2B5EF4-FFF2-40B4-BE49-F238E27FC236}">
                <a16:creationId xmlns:a16="http://schemas.microsoft.com/office/drawing/2014/main" id="{D1388C29-6470-EF2D-A9DB-E5F788951F2D}"/>
              </a:ext>
            </a:extLst>
          </p:cNvPr>
          <p:cNvSpPr/>
          <p:nvPr/>
        </p:nvSpPr>
        <p:spPr>
          <a:xfrm>
            <a:off x="1150105" y="3574175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702;p91">
            <a:extLst>
              <a:ext uri="{FF2B5EF4-FFF2-40B4-BE49-F238E27FC236}">
                <a16:creationId xmlns:a16="http://schemas.microsoft.com/office/drawing/2014/main" id="{5C1409EF-63E1-898D-83BF-EC9C21CDBE03}"/>
              </a:ext>
            </a:extLst>
          </p:cNvPr>
          <p:cNvSpPr/>
          <p:nvPr/>
        </p:nvSpPr>
        <p:spPr>
          <a:xfrm>
            <a:off x="510341" y="3959937"/>
            <a:ext cx="812800" cy="806450"/>
          </a:xfrm>
          <a:custGeom>
            <a:avLst/>
            <a:gdLst/>
            <a:ahLst/>
            <a:cxnLst/>
            <a:rect l="l" t="t" r="r" b="b"/>
            <a:pathLst>
              <a:path w="216" h="215" extrusionOk="0">
                <a:moveTo>
                  <a:pt x="216" y="107"/>
                </a:moveTo>
                <a:cubicBezTo>
                  <a:pt x="216" y="215"/>
                  <a:pt x="216" y="215"/>
                  <a:pt x="216" y="215"/>
                </a:cubicBezTo>
                <a:cubicBezTo>
                  <a:pt x="108" y="215"/>
                  <a:pt x="108" y="215"/>
                  <a:pt x="108" y="215"/>
                </a:cubicBezTo>
                <a:cubicBezTo>
                  <a:pt x="49" y="215"/>
                  <a:pt x="0" y="167"/>
                  <a:pt x="0" y="107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7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703;p91">
            <a:extLst>
              <a:ext uri="{FF2B5EF4-FFF2-40B4-BE49-F238E27FC236}">
                <a16:creationId xmlns:a16="http://schemas.microsoft.com/office/drawing/2014/main" id="{E849A608-A774-2C5D-2FA1-D4DAB4A0A0F9}"/>
              </a:ext>
            </a:extLst>
          </p:cNvPr>
          <p:cNvSpPr/>
          <p:nvPr/>
        </p:nvSpPr>
        <p:spPr>
          <a:xfrm>
            <a:off x="735767" y="4180600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704;p91">
            <a:extLst>
              <a:ext uri="{FF2B5EF4-FFF2-40B4-BE49-F238E27FC236}">
                <a16:creationId xmlns:a16="http://schemas.microsoft.com/office/drawing/2014/main" id="{C04BA9E1-9F19-54C9-F4A4-93C035D8C17C}"/>
              </a:ext>
            </a:extLst>
          </p:cNvPr>
          <p:cNvSpPr/>
          <p:nvPr/>
        </p:nvSpPr>
        <p:spPr>
          <a:xfrm>
            <a:off x="781805" y="4226637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8"/>
                  <a:pt x="17" y="0"/>
                  <a:pt x="39" y="0"/>
                </a:cubicBezTo>
                <a:cubicBezTo>
                  <a:pt x="60" y="0"/>
                  <a:pt x="77" y="19"/>
                  <a:pt x="77" y="40"/>
                </a:cubicBezTo>
                <a:close/>
              </a:path>
            </a:pathLst>
          </a:custGeom>
          <a:solidFill>
            <a:srgbClr val="7E038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705;p91">
            <a:extLst>
              <a:ext uri="{FF2B5EF4-FFF2-40B4-BE49-F238E27FC236}">
                <a16:creationId xmlns:a16="http://schemas.microsoft.com/office/drawing/2014/main" id="{ECC1EA62-4860-7CEF-70AE-BCC70B7B6A6D}"/>
              </a:ext>
            </a:extLst>
          </p:cNvPr>
          <p:cNvSpPr txBox="1"/>
          <p:nvPr/>
        </p:nvSpPr>
        <p:spPr>
          <a:xfrm>
            <a:off x="1384732" y="2205843"/>
            <a:ext cx="2043971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Indicadores exclusivos</a:t>
            </a: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sp>
        <p:nvSpPr>
          <p:cNvPr id="40" name="Google Shape;706;p91">
            <a:extLst>
              <a:ext uri="{FF2B5EF4-FFF2-40B4-BE49-F238E27FC236}">
                <a16:creationId xmlns:a16="http://schemas.microsoft.com/office/drawing/2014/main" id="{30AC8975-A52F-31C4-62C6-26540997DDE6}"/>
              </a:ext>
            </a:extLst>
          </p:cNvPr>
          <p:cNvSpPr/>
          <p:nvPr/>
        </p:nvSpPr>
        <p:spPr>
          <a:xfrm>
            <a:off x="676380" y="2804286"/>
            <a:ext cx="2731378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707;p91">
            <a:extLst>
              <a:ext uri="{FF2B5EF4-FFF2-40B4-BE49-F238E27FC236}">
                <a16:creationId xmlns:a16="http://schemas.microsoft.com/office/drawing/2014/main" id="{A1195047-6127-1ACC-BF72-A1BD3DE5F7FE}"/>
              </a:ext>
            </a:extLst>
          </p:cNvPr>
          <p:cNvSpPr/>
          <p:nvPr/>
        </p:nvSpPr>
        <p:spPr>
          <a:xfrm>
            <a:off x="796230" y="2916937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708;p91">
            <a:extLst>
              <a:ext uri="{FF2B5EF4-FFF2-40B4-BE49-F238E27FC236}">
                <a16:creationId xmlns:a16="http://schemas.microsoft.com/office/drawing/2014/main" id="{D1697D48-DCD7-3369-D466-0107792A1C6C}"/>
              </a:ext>
            </a:extLst>
          </p:cNvPr>
          <p:cNvSpPr txBox="1"/>
          <p:nvPr/>
        </p:nvSpPr>
        <p:spPr>
          <a:xfrm>
            <a:off x="971408" y="2872835"/>
            <a:ext cx="207220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Atributos asociados</a:t>
            </a: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​ </a:t>
            </a:r>
            <a:endParaRPr dirty="0"/>
          </a:p>
        </p:txBody>
      </p:sp>
      <p:sp>
        <p:nvSpPr>
          <p:cNvPr id="43" name="Google Shape;709;p91">
            <a:extLst>
              <a:ext uri="{FF2B5EF4-FFF2-40B4-BE49-F238E27FC236}">
                <a16:creationId xmlns:a16="http://schemas.microsoft.com/office/drawing/2014/main" id="{563CDDDB-1018-9411-3731-98EBCE0BB67A}"/>
              </a:ext>
            </a:extLst>
          </p:cNvPr>
          <p:cNvSpPr/>
          <p:nvPr/>
        </p:nvSpPr>
        <p:spPr>
          <a:xfrm>
            <a:off x="1047805" y="3458361"/>
            <a:ext cx="2731378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710;p91">
            <a:extLst>
              <a:ext uri="{FF2B5EF4-FFF2-40B4-BE49-F238E27FC236}">
                <a16:creationId xmlns:a16="http://schemas.microsoft.com/office/drawing/2014/main" id="{C3532912-8C5D-FC9B-B4AF-E9297B6715DA}"/>
              </a:ext>
            </a:extLst>
          </p:cNvPr>
          <p:cNvSpPr/>
          <p:nvPr/>
        </p:nvSpPr>
        <p:spPr>
          <a:xfrm>
            <a:off x="1167655" y="3571012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711;p91">
            <a:extLst>
              <a:ext uri="{FF2B5EF4-FFF2-40B4-BE49-F238E27FC236}">
                <a16:creationId xmlns:a16="http://schemas.microsoft.com/office/drawing/2014/main" id="{664B52E3-CB8B-B2E1-808A-BDDE55AD05AE}"/>
              </a:ext>
            </a:extLst>
          </p:cNvPr>
          <p:cNvSpPr txBox="1"/>
          <p:nvPr/>
        </p:nvSpPr>
        <p:spPr>
          <a:xfrm>
            <a:off x="1293773" y="3538248"/>
            <a:ext cx="1628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Credenciales</a:t>
            </a:r>
            <a:endParaRPr dirty="0"/>
          </a:p>
        </p:txBody>
      </p:sp>
      <p:sp>
        <p:nvSpPr>
          <p:cNvPr id="46" name="Google Shape;712;p91">
            <a:extLst>
              <a:ext uri="{FF2B5EF4-FFF2-40B4-BE49-F238E27FC236}">
                <a16:creationId xmlns:a16="http://schemas.microsoft.com/office/drawing/2014/main" id="{EDEED99A-E9C3-B2DA-CDD2-58FD2B61044A}"/>
              </a:ext>
            </a:extLst>
          </p:cNvPr>
          <p:cNvSpPr/>
          <p:nvPr/>
        </p:nvSpPr>
        <p:spPr>
          <a:xfrm>
            <a:off x="676380" y="4112436"/>
            <a:ext cx="2731378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713;p91">
            <a:extLst>
              <a:ext uri="{FF2B5EF4-FFF2-40B4-BE49-F238E27FC236}">
                <a16:creationId xmlns:a16="http://schemas.microsoft.com/office/drawing/2014/main" id="{74997619-0E50-1AEC-CC92-105A28653214}"/>
              </a:ext>
            </a:extLst>
          </p:cNvPr>
          <p:cNvSpPr/>
          <p:nvPr/>
        </p:nvSpPr>
        <p:spPr>
          <a:xfrm>
            <a:off x="796230" y="4225087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" name="Google Shape;714;p91">
            <a:extLst>
              <a:ext uri="{FF2B5EF4-FFF2-40B4-BE49-F238E27FC236}">
                <a16:creationId xmlns:a16="http://schemas.microsoft.com/office/drawing/2014/main" id="{57C9B516-91A7-AB20-B40D-AB6F5B25968D}"/>
              </a:ext>
            </a:extLst>
          </p:cNvPr>
          <p:cNvSpPr txBox="1"/>
          <p:nvPr/>
        </p:nvSpPr>
        <p:spPr>
          <a:xfrm>
            <a:off x="878642" y="4211573"/>
            <a:ext cx="16284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Contexto</a:t>
            </a: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1"/>
          <p:cNvSpPr txBox="1">
            <a:spLocks noGrp="1"/>
          </p:cNvSpPr>
          <p:nvPr>
            <p:ph type="title" idx="4294967295"/>
          </p:nvPr>
        </p:nvSpPr>
        <p:spPr>
          <a:xfrm>
            <a:off x="431415" y="211462"/>
            <a:ext cx="614250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600" dirty="0">
                <a:solidFill>
                  <a:srgbClr val="43A0FF"/>
                </a:solidFill>
              </a:rPr>
              <a:t>Autenticación vs Autorización</a:t>
            </a:r>
            <a:endParaRPr sz="2600" dirty="0">
              <a:solidFill>
                <a:srgbClr val="43A0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BDEA758-02D9-F56D-1A14-A2C26E8C5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0A9C74-634F-2B3A-672A-F37CFEDDF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74413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93318"/>
      </p:ext>
    </p:extLst>
  </p:cSld>
  <p:clrMapOvr>
    <a:masterClrMapping/>
  </p:clrMapOvr>
</p:sld>
</file>

<file path=ppt/theme/theme1.xml><?xml version="1.0" encoding="utf-8"?>
<a:theme xmlns:a="http://schemas.openxmlformats.org/drawingml/2006/main" name="Voodoo Powerpoint Template">
  <a:themeElements>
    <a:clrScheme name="Personalizado 1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202C3F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429AEA"/>
      </a:accent6>
      <a:hlink>
        <a:srgbClr val="429AE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CA5DDE75B024882C8D77237D6F940" ma:contentTypeVersion="0" ma:contentTypeDescription="Create a new document." ma:contentTypeScope="" ma:versionID="c929c11c76621b037809d2a7e8b8465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14EDE9-470A-4F8D-8309-DE8BFAF84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6FA9BE-EF5B-4FD5-BE93-6E824F821065}">
  <ds:schemaRefs>
    <ds:schemaRef ds:uri="http://purl.org/dc/elements/1.1/"/>
    <ds:schemaRef ds:uri="http://schemas.microsoft.com/office/2006/documentManagement/types"/>
    <ds:schemaRef ds:uri="3fabd157-7001-41fd-b00b-4824c83de919"/>
    <ds:schemaRef ds:uri="http://schemas.openxmlformats.org/package/2006/metadata/core-properties"/>
    <ds:schemaRef ds:uri="http://www.w3.org/XML/1998/namespace"/>
    <ds:schemaRef ds:uri="4bae7278-16ed-4fda-be0d-16ce61431ed4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F5F1A0E-6C0D-44D8-B2A3-FE36A6E459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1234</Words>
  <Application>Microsoft Office PowerPoint</Application>
  <PresentationFormat>Presentación en pantalla (16:9)</PresentationFormat>
  <Paragraphs>178</Paragraphs>
  <Slides>27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Montserrat</vt:lpstr>
      <vt:lpstr>Open Sans SemiBold</vt:lpstr>
      <vt:lpstr>Bebas Neue</vt:lpstr>
      <vt:lpstr>Montserrat SemiBold</vt:lpstr>
      <vt:lpstr>Aptos Narrow</vt:lpstr>
      <vt:lpstr>Open Sans</vt:lpstr>
      <vt:lpstr>Arial</vt:lpstr>
      <vt:lpstr>Poppins</vt:lpstr>
      <vt:lpstr>Voodoo Powerpoint Template</vt:lpstr>
      <vt:lpstr>Presentación de PowerPoint</vt:lpstr>
      <vt:lpstr>Sobre Mi</vt:lpstr>
      <vt:lpstr>Agenda – parte 1</vt:lpstr>
      <vt:lpstr>Agenda – parte 2</vt:lpstr>
      <vt:lpstr>Normas de convivencia</vt:lpstr>
      <vt:lpstr>Cosas que pueden pasar y pasaran</vt:lpstr>
      <vt:lpstr>Presentación de PowerPoint</vt:lpstr>
      <vt:lpstr>¿Qué es la identidad</vt:lpstr>
      <vt:lpstr>Autenticación vs Autorización</vt:lpstr>
      <vt:lpstr>Protocolos SSO        </vt:lpstr>
      <vt:lpstr>Tokens de acceso / JWT</vt:lpstr>
      <vt:lpstr>OpenID Connect</vt:lpstr>
      <vt:lpstr>OpenID Connect – Scopes y claims</vt:lpstr>
      <vt:lpstr>OpenID Connect – Flujos de autenticación</vt:lpstr>
      <vt:lpstr>OpenID Connect – Flujos de autenticación</vt:lpstr>
      <vt:lpstr>OpenID Connect – Flujos de autenticación</vt:lpstr>
      <vt:lpstr>OpenID Connect – Flujos de autenticación</vt:lpstr>
      <vt:lpstr>SAML</vt:lpstr>
      <vt:lpstr>SAML – flujo de autenticacion</vt:lpstr>
      <vt:lpstr>Keycloak - ¿Qué es?</vt:lpstr>
      <vt:lpstr>Componentes de Keycloak</vt:lpstr>
      <vt:lpstr>Keycloak - ¿Por qué?</vt:lpstr>
      <vt:lpstr>Receso – 20 minutos</vt:lpstr>
      <vt:lpstr>Realms</vt:lpstr>
      <vt:lpstr>Realms</vt:lpstr>
      <vt:lpstr>Usuarios, Roles y Grupos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Nicolás Gabriel Ibarra</dc:creator>
  <cp:lastModifiedBy>Nicolas  Ibarra</cp:lastModifiedBy>
  <cp:revision>50</cp:revision>
  <dcterms:modified xsi:type="dcterms:W3CDTF">2025-03-10T01:22:21Z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0x010100A62CA5DDE75B024882C8D77237D6F940</vt:lpwstr>
  </property>
  <property fmtid="{D5CDD505-2E9C-101B-9397-08002B2CF9AE}" pid="3" name="_dlc_DocIdItemGuid">
    <vt:lpwstr>808fcf4d-58e1-4eca-83ff-836ebcea3eb9</vt:lpwstr>
  </property>
  <property fmtid="{D5CDD505-2E9C-101B-9397-08002B2CF9AE}" pid="4" name="MediaServiceImageTags">
    <vt:lpwstr/>
  </property>
</Properties>
</file>